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7"/>
  </p:notesMasterIdLst>
  <p:sldIdLst>
    <p:sldId id="357" r:id="rId2"/>
    <p:sldId id="404" r:id="rId3"/>
    <p:sldId id="405" r:id="rId4"/>
    <p:sldId id="406" r:id="rId5"/>
    <p:sldId id="407" r:id="rId6"/>
    <p:sldId id="408" r:id="rId7"/>
    <p:sldId id="409" r:id="rId8"/>
    <p:sldId id="410" r:id="rId9"/>
    <p:sldId id="411" r:id="rId10"/>
    <p:sldId id="412" r:id="rId11"/>
    <p:sldId id="413" r:id="rId12"/>
    <p:sldId id="414" r:id="rId13"/>
    <p:sldId id="415" r:id="rId14"/>
    <p:sldId id="359" r:id="rId15"/>
    <p:sldId id="360" r:id="rId16"/>
    <p:sldId id="361" r:id="rId17"/>
    <p:sldId id="362" r:id="rId18"/>
    <p:sldId id="363" r:id="rId19"/>
    <p:sldId id="364" r:id="rId20"/>
    <p:sldId id="365" r:id="rId21"/>
    <p:sldId id="402" r:id="rId22"/>
    <p:sldId id="367" r:id="rId23"/>
    <p:sldId id="369" r:id="rId24"/>
    <p:sldId id="370" r:id="rId25"/>
    <p:sldId id="371" r:id="rId26"/>
    <p:sldId id="403" r:id="rId27"/>
    <p:sldId id="393" r:id="rId28"/>
    <p:sldId id="394" r:id="rId29"/>
    <p:sldId id="395" r:id="rId30"/>
    <p:sldId id="396" r:id="rId31"/>
    <p:sldId id="397" r:id="rId32"/>
    <p:sldId id="398" r:id="rId33"/>
    <p:sldId id="399" r:id="rId34"/>
    <p:sldId id="400" r:id="rId35"/>
    <p:sldId id="401" r:id="rId3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6600"/>
    <a:srgbClr val="0000FF"/>
    <a:srgbClr val="FF00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456" autoAdjust="0"/>
    <p:restoredTop sz="94737" autoAdjust="0"/>
  </p:normalViewPr>
  <p:slideViewPr>
    <p:cSldViewPr>
      <p:cViewPr>
        <p:scale>
          <a:sx n="75" d="100"/>
          <a:sy n="75" d="100"/>
        </p:scale>
        <p:origin x="-336" y="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3E1F95C-73D7-41E3-9300-7126D2D99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BEE994-3018-4CD7-A374-D72A3D95ABDD}" type="slidenum">
              <a:rPr lang="en-US"/>
              <a:pPr/>
              <a:t>2</a:t>
            </a:fld>
            <a:endParaRPr lang="en-US"/>
          </a:p>
        </p:txBody>
      </p:sp>
      <p:sp>
        <p:nvSpPr>
          <p:cNvPr id="163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8C73966-0397-4AE9-8FEF-26DE4D124C9E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B6E3706-74B4-4601-BABC-D2701AEE7A6A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FFCA88-D1DA-491A-96DF-975D06FB6269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A270AAB-621A-429A-8AA4-716B68790ACE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176508E-DDD1-400E-8518-4699A68177E0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CE1799-844A-4D37-884F-4EA255D5D297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90C130-12AA-4677-B09B-855F99C483A4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EEC08F-E7BD-4E50-90CB-D9C625E43C31}" type="slidenum">
              <a:rPr lang="en-US"/>
              <a:pPr/>
              <a:t>28</a:t>
            </a:fld>
            <a:endParaRPr 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pic>
        <p:nvPicPr>
          <p:cNvPr id="69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5500688"/>
            <a:ext cx="1500187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70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2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607D4-83BC-458F-A711-C073E66D9B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C29D6-03FA-48EF-878E-5BB82998FF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18BF-DEF9-49B6-B93E-5AC73A7D64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A51E8-8DBE-436F-916C-BB39442FAB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66937-640A-4FC8-B945-6E8D80DA00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F020-A6D8-426E-9B9C-3930E86221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FEE9-7E27-4FBC-BCB8-865E22947A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E126C-4E9F-46D0-AE93-40B1D0861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258F-4994-43A3-A765-1B271720D1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09CD1-0839-48C3-80D7-D17A891B4F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C14AA-6C54-4DA4-8F57-282DBF4ED8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7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4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065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60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C2ED2B-5095-499A-931C-CCDD4E249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6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42875" y="5857875"/>
            <a:ext cx="1076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ionlearning.com/library/flash_viewer.php?oid=1349&amp;mid=5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vogadro.co.uk/structure/chemstruc/network/g-molecular.htm" TargetMode="External"/><Relationship Id="rId5" Type="http://schemas.openxmlformats.org/officeDocument/2006/relationships/hyperlink" Target="http://www.ausetute.com.au/metallic.html" TargetMode="External"/><Relationship Id="rId4" Type="http://schemas.openxmlformats.org/officeDocument/2006/relationships/hyperlink" Target="http://www.visionlearning.com/library/flash_viewer.php?oid=1348&amp;mid=55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786190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7200" dirty="0" smtClean="0">
                <a:latin typeface="Algerian" pitchFamily="82" charset="0"/>
              </a:rPr>
              <a:t>Intermolecular forces of attraction and repulsion</a:t>
            </a:r>
            <a:endParaRPr lang="en-US" sz="7200" dirty="0" smtClean="0">
              <a:latin typeface="Algerian" pitchFamily="82" charset="0"/>
            </a:endParaRP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0" y="5429250"/>
            <a:ext cx="6400800" cy="1133475"/>
          </a:xfrm>
        </p:spPr>
        <p:txBody>
          <a:bodyPr/>
          <a:lstStyle/>
          <a:p>
            <a:pPr eaLnBrk="1" hangingPunct="1"/>
            <a:r>
              <a:rPr lang="en-US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Topic 04 - Bonding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381000" y="4191000"/>
            <a:ext cx="1616075" cy="838200"/>
            <a:chOff x="3408" y="2688"/>
            <a:chExt cx="1018" cy="528"/>
          </a:xfrm>
        </p:grpSpPr>
        <p:sp>
          <p:nvSpPr>
            <p:cNvPr id="204843" name="Oval 43"/>
            <p:cNvSpPr>
              <a:spLocks noChangeArrowheads="1"/>
            </p:cNvSpPr>
            <p:nvPr/>
          </p:nvSpPr>
          <p:spPr bwMode="auto">
            <a:xfrm>
              <a:off x="3504" y="2688"/>
              <a:ext cx="576" cy="528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FF9900"/>
                </a:solidFill>
              </a:endParaRPr>
            </a:p>
          </p:txBody>
        </p:sp>
        <p:sp>
          <p:nvSpPr>
            <p:cNvPr id="204844" name="Text Box 44"/>
            <p:cNvSpPr txBox="1">
              <a:spLocks noChangeArrowheads="1"/>
            </p:cNvSpPr>
            <p:nvPr/>
          </p:nvSpPr>
          <p:spPr bwMode="auto">
            <a:xfrm>
              <a:off x="3984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4845" name="Text Box 45"/>
            <p:cNvSpPr txBox="1">
              <a:spLocks noChangeArrowheads="1"/>
            </p:cNvSpPr>
            <p:nvPr/>
          </p:nvSpPr>
          <p:spPr bwMode="auto">
            <a:xfrm>
              <a:off x="3408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4846" name="Text Box 46"/>
            <p:cNvSpPr txBox="1">
              <a:spLocks noChangeArrowheads="1"/>
            </p:cNvSpPr>
            <p:nvPr/>
          </p:nvSpPr>
          <p:spPr bwMode="auto">
            <a:xfrm>
              <a:off x="3648" y="2784"/>
              <a:ext cx="33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9900"/>
                  </a:solidFill>
                </a:rPr>
                <a:t>2+</a:t>
              </a:r>
            </a:p>
          </p:txBody>
        </p:sp>
      </p:grp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Dispersion Forces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28800"/>
            <a:ext cx="9144000" cy="5029200"/>
          </a:xfrm>
        </p:spPr>
        <p:txBody>
          <a:bodyPr/>
          <a:lstStyle/>
          <a:p>
            <a:r>
              <a:rPr lang="en-US"/>
              <a:t>An induced dipole on one atom causes another induced dipole on a another near atom</a:t>
            </a:r>
          </a:p>
        </p:txBody>
      </p:sp>
      <p:sp>
        <p:nvSpPr>
          <p:cNvPr id="204805" name="Oval 5"/>
          <p:cNvSpPr>
            <a:spLocks noChangeArrowheads="1"/>
          </p:cNvSpPr>
          <p:nvPr/>
        </p:nvSpPr>
        <p:spPr bwMode="auto">
          <a:xfrm>
            <a:off x="1676400" y="2971800"/>
            <a:ext cx="914400" cy="8382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9900"/>
              </a:solidFill>
            </a:endParaRPr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1524000" y="2971800"/>
            <a:ext cx="7016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e-</a:t>
            </a:r>
          </a:p>
        </p:txBody>
      </p:sp>
      <p:sp>
        <p:nvSpPr>
          <p:cNvPr id="204807" name="Text Box 7"/>
          <p:cNvSpPr txBox="1">
            <a:spLocks noChangeArrowheads="1"/>
          </p:cNvSpPr>
          <p:nvPr/>
        </p:nvSpPr>
        <p:spPr bwMode="auto">
          <a:xfrm>
            <a:off x="1524000" y="3276600"/>
            <a:ext cx="7016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e-</a:t>
            </a:r>
          </a:p>
        </p:txBody>
      </p:sp>
      <p:sp>
        <p:nvSpPr>
          <p:cNvPr id="204808" name="Text Box 8"/>
          <p:cNvSpPr txBox="1">
            <a:spLocks noChangeArrowheads="1"/>
          </p:cNvSpPr>
          <p:nvPr/>
        </p:nvSpPr>
        <p:spPr bwMode="auto">
          <a:xfrm>
            <a:off x="1905000" y="3124200"/>
            <a:ext cx="5334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9900"/>
                </a:solidFill>
              </a:rPr>
              <a:t>2+</a:t>
            </a:r>
          </a:p>
        </p:txBody>
      </p:sp>
      <p:sp>
        <p:nvSpPr>
          <p:cNvPr id="204809" name="Text Box 9"/>
          <p:cNvSpPr txBox="1">
            <a:spLocks noChangeArrowheads="1"/>
          </p:cNvSpPr>
          <p:nvPr/>
        </p:nvSpPr>
        <p:spPr bwMode="auto">
          <a:xfrm>
            <a:off x="1295400" y="3124200"/>
            <a:ext cx="457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accent1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-</a:t>
            </a:r>
            <a:endParaRPr lang="el-GR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04810" name="Text Box 10"/>
          <p:cNvSpPr txBox="1">
            <a:spLocks noChangeArrowheads="1"/>
          </p:cNvSpPr>
          <p:nvPr/>
        </p:nvSpPr>
        <p:spPr bwMode="auto">
          <a:xfrm>
            <a:off x="2438400" y="3124200"/>
            <a:ext cx="685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rgbClr val="66CCFF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rgbClr val="66CCFF"/>
                </a:solidFill>
                <a:cs typeface="Times New Roman" pitchFamily="18" charset="0"/>
              </a:rPr>
              <a:t>+</a:t>
            </a:r>
            <a:endParaRPr lang="el-GR">
              <a:solidFill>
                <a:srgbClr val="66CCFF"/>
              </a:solidFill>
              <a:cs typeface="Times New Roman" pitchFamily="18" charset="0"/>
            </a:endParaRPr>
          </a:p>
        </p:txBody>
      </p:sp>
      <p:sp>
        <p:nvSpPr>
          <p:cNvPr id="204821" name="Line 21"/>
          <p:cNvSpPr>
            <a:spLocks noChangeShapeType="1"/>
          </p:cNvSpPr>
          <p:nvPr/>
        </p:nvSpPr>
        <p:spPr bwMode="auto">
          <a:xfrm>
            <a:off x="3048000" y="3352800"/>
            <a:ext cx="1600200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5105400" y="3048000"/>
            <a:ext cx="2057400" cy="609600"/>
            <a:chOff x="3216" y="1920"/>
            <a:chExt cx="1296" cy="384"/>
          </a:xfrm>
        </p:grpSpPr>
        <p:sp>
          <p:nvSpPr>
            <p:cNvPr id="204822" name="Oval 22"/>
            <p:cNvSpPr>
              <a:spLocks noChangeArrowheads="1"/>
            </p:cNvSpPr>
            <p:nvPr/>
          </p:nvSpPr>
          <p:spPr bwMode="auto">
            <a:xfrm>
              <a:off x="3216" y="1920"/>
              <a:ext cx="1248" cy="384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823" name="Text Box 23"/>
            <p:cNvSpPr txBox="1">
              <a:spLocks noChangeArrowheads="1"/>
            </p:cNvSpPr>
            <p:nvPr/>
          </p:nvSpPr>
          <p:spPr bwMode="auto">
            <a:xfrm>
              <a:off x="3312" y="1968"/>
              <a:ext cx="28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chemeClr val="accent1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chemeClr val="accent1"/>
                  </a:solidFill>
                  <a:cs typeface="Times New Roman" pitchFamily="18" charset="0"/>
                </a:rPr>
                <a:t>-</a:t>
              </a:r>
              <a:endParaRPr lang="el-GR">
                <a:solidFill>
                  <a:schemeClr val="accent1"/>
                </a:solidFill>
                <a:cs typeface="Times New Roman" pitchFamily="18" charset="0"/>
              </a:endParaRPr>
            </a:p>
          </p:txBody>
        </p:sp>
        <p:sp>
          <p:nvSpPr>
            <p:cNvPr id="204824" name="Text Box 24"/>
            <p:cNvSpPr txBox="1">
              <a:spLocks noChangeArrowheads="1"/>
            </p:cNvSpPr>
            <p:nvPr/>
          </p:nvSpPr>
          <p:spPr bwMode="auto">
            <a:xfrm>
              <a:off x="4080" y="1968"/>
              <a:ext cx="43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4" name="Group 63"/>
          <p:cNvGrpSpPr>
            <a:grpSpLocks/>
          </p:cNvGrpSpPr>
          <p:nvPr/>
        </p:nvGrpSpPr>
        <p:grpSpPr bwMode="auto">
          <a:xfrm>
            <a:off x="0" y="4114800"/>
            <a:ext cx="2514600" cy="990600"/>
            <a:chOff x="672" y="3360"/>
            <a:chExt cx="1584" cy="624"/>
          </a:xfrm>
        </p:grpSpPr>
        <p:sp>
          <p:nvSpPr>
            <p:cNvPr id="204862" name="Rectangle 62"/>
            <p:cNvSpPr>
              <a:spLocks noChangeArrowheads="1"/>
            </p:cNvSpPr>
            <p:nvPr/>
          </p:nvSpPr>
          <p:spPr bwMode="auto">
            <a:xfrm>
              <a:off x="672" y="3360"/>
              <a:ext cx="1584" cy="6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6" y="3456"/>
              <a:ext cx="1296" cy="384"/>
              <a:chOff x="3216" y="1920"/>
              <a:chExt cx="1296" cy="384"/>
            </a:xfrm>
          </p:grpSpPr>
          <p:sp>
            <p:nvSpPr>
              <p:cNvPr id="204827" name="Oval 27"/>
              <p:cNvSpPr>
                <a:spLocks noChangeArrowheads="1"/>
              </p:cNvSpPr>
              <p:nvPr/>
            </p:nvSpPr>
            <p:spPr bwMode="auto">
              <a:xfrm>
                <a:off x="3216" y="1920"/>
                <a:ext cx="1248" cy="384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828" name="Text Box 28"/>
              <p:cNvSpPr txBox="1">
                <a:spLocks noChangeArrowheads="1"/>
              </p:cNvSpPr>
              <p:nvPr/>
            </p:nvSpPr>
            <p:spPr bwMode="auto">
              <a:xfrm>
                <a:off x="3312" y="1968"/>
                <a:ext cx="28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chemeClr val="accent1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chemeClr val="accent1"/>
                    </a:solidFill>
                    <a:cs typeface="Times New Roman" pitchFamily="18" charset="0"/>
                  </a:rPr>
                  <a:t>-</a:t>
                </a:r>
                <a:endParaRPr lang="el-GR">
                  <a:solidFill>
                    <a:schemeClr val="accent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4829" name="Text Box 29"/>
              <p:cNvSpPr txBox="1">
                <a:spLocks noChangeArrowheads="1"/>
              </p:cNvSpPr>
              <p:nvPr/>
            </p:nvSpPr>
            <p:spPr bwMode="auto">
              <a:xfrm>
                <a:off x="4080" y="1968"/>
                <a:ext cx="432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</p:grpSp>
      </p:grpSp>
      <p:grpSp>
        <p:nvGrpSpPr>
          <p:cNvPr id="6" name="Group 47"/>
          <p:cNvGrpSpPr>
            <a:grpSpLocks/>
          </p:cNvGrpSpPr>
          <p:nvPr/>
        </p:nvGrpSpPr>
        <p:grpSpPr bwMode="auto">
          <a:xfrm rot="2014182">
            <a:off x="2286000" y="4953000"/>
            <a:ext cx="1616075" cy="838200"/>
            <a:chOff x="3408" y="2688"/>
            <a:chExt cx="1018" cy="528"/>
          </a:xfrm>
        </p:grpSpPr>
        <p:sp>
          <p:nvSpPr>
            <p:cNvPr id="204848" name="Oval 48"/>
            <p:cNvSpPr>
              <a:spLocks noChangeArrowheads="1"/>
            </p:cNvSpPr>
            <p:nvPr/>
          </p:nvSpPr>
          <p:spPr bwMode="auto">
            <a:xfrm>
              <a:off x="3504" y="2688"/>
              <a:ext cx="576" cy="528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FF9900"/>
                </a:solidFill>
              </a:endParaRPr>
            </a:p>
          </p:txBody>
        </p:sp>
        <p:sp>
          <p:nvSpPr>
            <p:cNvPr id="204849" name="Text Box 49"/>
            <p:cNvSpPr txBox="1">
              <a:spLocks noChangeArrowheads="1"/>
            </p:cNvSpPr>
            <p:nvPr/>
          </p:nvSpPr>
          <p:spPr bwMode="auto">
            <a:xfrm>
              <a:off x="3984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4850" name="Text Box 50"/>
            <p:cNvSpPr txBox="1">
              <a:spLocks noChangeArrowheads="1"/>
            </p:cNvSpPr>
            <p:nvPr/>
          </p:nvSpPr>
          <p:spPr bwMode="auto">
            <a:xfrm>
              <a:off x="3408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4851" name="Text Box 51"/>
            <p:cNvSpPr txBox="1">
              <a:spLocks noChangeArrowheads="1"/>
            </p:cNvSpPr>
            <p:nvPr/>
          </p:nvSpPr>
          <p:spPr bwMode="auto">
            <a:xfrm>
              <a:off x="3648" y="2784"/>
              <a:ext cx="33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9900"/>
                  </a:solidFill>
                </a:rPr>
                <a:t>2+</a:t>
              </a:r>
            </a:p>
          </p:txBody>
        </p:sp>
      </p:grpSp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4953000" y="5638800"/>
            <a:ext cx="1616075" cy="838200"/>
            <a:chOff x="3408" y="2688"/>
            <a:chExt cx="1018" cy="528"/>
          </a:xfrm>
        </p:grpSpPr>
        <p:sp>
          <p:nvSpPr>
            <p:cNvPr id="204853" name="Oval 53"/>
            <p:cNvSpPr>
              <a:spLocks noChangeArrowheads="1"/>
            </p:cNvSpPr>
            <p:nvPr/>
          </p:nvSpPr>
          <p:spPr bwMode="auto">
            <a:xfrm>
              <a:off x="3504" y="2688"/>
              <a:ext cx="576" cy="528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FF9900"/>
                </a:solidFill>
              </a:endParaRPr>
            </a:p>
          </p:txBody>
        </p:sp>
        <p:sp>
          <p:nvSpPr>
            <p:cNvPr id="204854" name="Text Box 54"/>
            <p:cNvSpPr txBox="1">
              <a:spLocks noChangeArrowheads="1"/>
            </p:cNvSpPr>
            <p:nvPr/>
          </p:nvSpPr>
          <p:spPr bwMode="auto">
            <a:xfrm>
              <a:off x="3984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4855" name="Text Box 55"/>
            <p:cNvSpPr txBox="1">
              <a:spLocks noChangeArrowheads="1"/>
            </p:cNvSpPr>
            <p:nvPr/>
          </p:nvSpPr>
          <p:spPr bwMode="auto">
            <a:xfrm>
              <a:off x="3408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4856" name="Text Box 56"/>
            <p:cNvSpPr txBox="1">
              <a:spLocks noChangeArrowheads="1"/>
            </p:cNvSpPr>
            <p:nvPr/>
          </p:nvSpPr>
          <p:spPr bwMode="auto">
            <a:xfrm>
              <a:off x="3648" y="2784"/>
              <a:ext cx="33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9900"/>
                  </a:solidFill>
                </a:rPr>
                <a:t>2+</a:t>
              </a:r>
            </a:p>
          </p:txBody>
        </p:sp>
      </p:grpSp>
      <p:grpSp>
        <p:nvGrpSpPr>
          <p:cNvPr id="8" name="Group 57"/>
          <p:cNvGrpSpPr>
            <a:grpSpLocks/>
          </p:cNvGrpSpPr>
          <p:nvPr/>
        </p:nvGrpSpPr>
        <p:grpSpPr bwMode="auto">
          <a:xfrm rot="-2285050">
            <a:off x="6858000" y="4648200"/>
            <a:ext cx="1616075" cy="838200"/>
            <a:chOff x="3408" y="2688"/>
            <a:chExt cx="1018" cy="528"/>
          </a:xfrm>
        </p:grpSpPr>
        <p:sp>
          <p:nvSpPr>
            <p:cNvPr id="204858" name="Oval 58"/>
            <p:cNvSpPr>
              <a:spLocks noChangeArrowheads="1"/>
            </p:cNvSpPr>
            <p:nvPr/>
          </p:nvSpPr>
          <p:spPr bwMode="auto">
            <a:xfrm>
              <a:off x="3504" y="2688"/>
              <a:ext cx="576" cy="528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FF9900"/>
                </a:solidFill>
              </a:endParaRPr>
            </a:p>
          </p:txBody>
        </p:sp>
        <p:sp>
          <p:nvSpPr>
            <p:cNvPr id="204859" name="Text Box 59"/>
            <p:cNvSpPr txBox="1">
              <a:spLocks noChangeArrowheads="1"/>
            </p:cNvSpPr>
            <p:nvPr/>
          </p:nvSpPr>
          <p:spPr bwMode="auto">
            <a:xfrm>
              <a:off x="3984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4860" name="Text Box 60"/>
            <p:cNvSpPr txBox="1">
              <a:spLocks noChangeArrowheads="1"/>
            </p:cNvSpPr>
            <p:nvPr/>
          </p:nvSpPr>
          <p:spPr bwMode="auto">
            <a:xfrm>
              <a:off x="3408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4861" name="Text Box 61"/>
            <p:cNvSpPr txBox="1">
              <a:spLocks noChangeArrowheads="1"/>
            </p:cNvSpPr>
            <p:nvPr/>
          </p:nvSpPr>
          <p:spPr bwMode="auto">
            <a:xfrm>
              <a:off x="3648" y="2784"/>
              <a:ext cx="33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9900"/>
                  </a:solidFill>
                </a:rPr>
                <a:t>2+</a:t>
              </a:r>
            </a:p>
          </p:txBody>
        </p:sp>
      </p:grpSp>
      <p:grpSp>
        <p:nvGrpSpPr>
          <p:cNvPr id="9" name="Group 64"/>
          <p:cNvGrpSpPr>
            <a:grpSpLocks/>
          </p:cNvGrpSpPr>
          <p:nvPr/>
        </p:nvGrpSpPr>
        <p:grpSpPr bwMode="auto">
          <a:xfrm rot="2003102">
            <a:off x="1981200" y="4953000"/>
            <a:ext cx="2514600" cy="990600"/>
            <a:chOff x="672" y="3360"/>
            <a:chExt cx="1584" cy="624"/>
          </a:xfrm>
        </p:grpSpPr>
        <p:sp>
          <p:nvSpPr>
            <p:cNvPr id="204865" name="Rectangle 65"/>
            <p:cNvSpPr>
              <a:spLocks noChangeArrowheads="1"/>
            </p:cNvSpPr>
            <p:nvPr/>
          </p:nvSpPr>
          <p:spPr bwMode="auto">
            <a:xfrm>
              <a:off x="672" y="3360"/>
              <a:ext cx="1584" cy="6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" name="Group 66"/>
            <p:cNvGrpSpPr>
              <a:grpSpLocks/>
            </p:cNvGrpSpPr>
            <p:nvPr/>
          </p:nvGrpSpPr>
          <p:grpSpPr bwMode="auto">
            <a:xfrm>
              <a:off x="816" y="3456"/>
              <a:ext cx="1296" cy="384"/>
              <a:chOff x="3216" y="1920"/>
              <a:chExt cx="1296" cy="384"/>
            </a:xfrm>
          </p:grpSpPr>
          <p:sp>
            <p:nvSpPr>
              <p:cNvPr id="204867" name="Oval 67"/>
              <p:cNvSpPr>
                <a:spLocks noChangeArrowheads="1"/>
              </p:cNvSpPr>
              <p:nvPr/>
            </p:nvSpPr>
            <p:spPr bwMode="auto">
              <a:xfrm>
                <a:off x="3216" y="1920"/>
                <a:ext cx="1248" cy="384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868" name="Text Box 68"/>
              <p:cNvSpPr txBox="1">
                <a:spLocks noChangeArrowheads="1"/>
              </p:cNvSpPr>
              <p:nvPr/>
            </p:nvSpPr>
            <p:spPr bwMode="auto">
              <a:xfrm>
                <a:off x="3312" y="1968"/>
                <a:ext cx="28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chemeClr val="accent1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chemeClr val="accent1"/>
                    </a:solidFill>
                    <a:cs typeface="Times New Roman" pitchFamily="18" charset="0"/>
                  </a:rPr>
                  <a:t>-</a:t>
                </a:r>
                <a:endParaRPr lang="el-GR">
                  <a:solidFill>
                    <a:schemeClr val="accent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4869" name="Text Box 69"/>
              <p:cNvSpPr txBox="1">
                <a:spLocks noChangeArrowheads="1"/>
              </p:cNvSpPr>
              <p:nvPr/>
            </p:nvSpPr>
            <p:spPr bwMode="auto">
              <a:xfrm>
                <a:off x="4080" y="1968"/>
                <a:ext cx="432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</p:grpSp>
      </p:grpSp>
      <p:grpSp>
        <p:nvGrpSpPr>
          <p:cNvPr id="11" name="Group 70"/>
          <p:cNvGrpSpPr>
            <a:grpSpLocks/>
          </p:cNvGrpSpPr>
          <p:nvPr/>
        </p:nvGrpSpPr>
        <p:grpSpPr bwMode="auto">
          <a:xfrm>
            <a:off x="4267200" y="5562600"/>
            <a:ext cx="2514600" cy="990600"/>
            <a:chOff x="672" y="3360"/>
            <a:chExt cx="1584" cy="624"/>
          </a:xfrm>
        </p:grpSpPr>
        <p:sp>
          <p:nvSpPr>
            <p:cNvPr id="204871" name="Rectangle 71"/>
            <p:cNvSpPr>
              <a:spLocks noChangeArrowheads="1"/>
            </p:cNvSpPr>
            <p:nvPr/>
          </p:nvSpPr>
          <p:spPr bwMode="auto">
            <a:xfrm>
              <a:off x="672" y="3360"/>
              <a:ext cx="1584" cy="6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2" name="Group 72"/>
            <p:cNvGrpSpPr>
              <a:grpSpLocks/>
            </p:cNvGrpSpPr>
            <p:nvPr/>
          </p:nvGrpSpPr>
          <p:grpSpPr bwMode="auto">
            <a:xfrm>
              <a:off x="816" y="3456"/>
              <a:ext cx="1296" cy="384"/>
              <a:chOff x="3216" y="1920"/>
              <a:chExt cx="1296" cy="384"/>
            </a:xfrm>
          </p:grpSpPr>
          <p:sp>
            <p:nvSpPr>
              <p:cNvPr id="204873" name="Oval 73"/>
              <p:cNvSpPr>
                <a:spLocks noChangeArrowheads="1"/>
              </p:cNvSpPr>
              <p:nvPr/>
            </p:nvSpPr>
            <p:spPr bwMode="auto">
              <a:xfrm>
                <a:off x="3216" y="1920"/>
                <a:ext cx="1248" cy="384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874" name="Text Box 74"/>
              <p:cNvSpPr txBox="1">
                <a:spLocks noChangeArrowheads="1"/>
              </p:cNvSpPr>
              <p:nvPr/>
            </p:nvSpPr>
            <p:spPr bwMode="auto">
              <a:xfrm>
                <a:off x="3312" y="1968"/>
                <a:ext cx="28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chemeClr val="accent1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chemeClr val="accent1"/>
                    </a:solidFill>
                    <a:cs typeface="Times New Roman" pitchFamily="18" charset="0"/>
                  </a:rPr>
                  <a:t>-</a:t>
                </a:r>
                <a:endParaRPr lang="el-GR">
                  <a:solidFill>
                    <a:schemeClr val="accent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4875" name="Text Box 75"/>
              <p:cNvSpPr txBox="1">
                <a:spLocks noChangeArrowheads="1"/>
              </p:cNvSpPr>
              <p:nvPr/>
            </p:nvSpPr>
            <p:spPr bwMode="auto">
              <a:xfrm>
                <a:off x="4080" y="1968"/>
                <a:ext cx="432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</p:grpSp>
      </p:grpSp>
      <p:grpSp>
        <p:nvGrpSpPr>
          <p:cNvPr id="13" name="Group 76"/>
          <p:cNvGrpSpPr>
            <a:grpSpLocks/>
          </p:cNvGrpSpPr>
          <p:nvPr/>
        </p:nvGrpSpPr>
        <p:grpSpPr bwMode="auto">
          <a:xfrm rot="-2372843">
            <a:off x="6400800" y="4572000"/>
            <a:ext cx="2514600" cy="990600"/>
            <a:chOff x="672" y="3360"/>
            <a:chExt cx="1584" cy="624"/>
          </a:xfrm>
        </p:grpSpPr>
        <p:sp>
          <p:nvSpPr>
            <p:cNvPr id="204877" name="Rectangle 77"/>
            <p:cNvSpPr>
              <a:spLocks noChangeArrowheads="1"/>
            </p:cNvSpPr>
            <p:nvPr/>
          </p:nvSpPr>
          <p:spPr bwMode="auto">
            <a:xfrm>
              <a:off x="672" y="3360"/>
              <a:ext cx="1584" cy="6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4" name="Group 78"/>
            <p:cNvGrpSpPr>
              <a:grpSpLocks/>
            </p:cNvGrpSpPr>
            <p:nvPr/>
          </p:nvGrpSpPr>
          <p:grpSpPr bwMode="auto">
            <a:xfrm>
              <a:off x="816" y="3456"/>
              <a:ext cx="1296" cy="384"/>
              <a:chOff x="3216" y="1920"/>
              <a:chExt cx="1296" cy="384"/>
            </a:xfrm>
          </p:grpSpPr>
          <p:sp>
            <p:nvSpPr>
              <p:cNvPr id="204879" name="Oval 79"/>
              <p:cNvSpPr>
                <a:spLocks noChangeArrowheads="1"/>
              </p:cNvSpPr>
              <p:nvPr/>
            </p:nvSpPr>
            <p:spPr bwMode="auto">
              <a:xfrm>
                <a:off x="3216" y="1920"/>
                <a:ext cx="1248" cy="384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880" name="Text Box 80"/>
              <p:cNvSpPr txBox="1">
                <a:spLocks noChangeArrowheads="1"/>
              </p:cNvSpPr>
              <p:nvPr/>
            </p:nvSpPr>
            <p:spPr bwMode="auto">
              <a:xfrm>
                <a:off x="3312" y="1968"/>
                <a:ext cx="28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chemeClr val="accent1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chemeClr val="accent1"/>
                    </a:solidFill>
                    <a:cs typeface="Times New Roman" pitchFamily="18" charset="0"/>
                  </a:rPr>
                  <a:t>-</a:t>
                </a:r>
                <a:endParaRPr lang="el-GR">
                  <a:solidFill>
                    <a:schemeClr val="accent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4881" name="Text Box 81"/>
              <p:cNvSpPr txBox="1">
                <a:spLocks noChangeArrowheads="1"/>
              </p:cNvSpPr>
              <p:nvPr/>
            </p:nvSpPr>
            <p:spPr bwMode="auto">
              <a:xfrm>
                <a:off x="4080" y="1968"/>
                <a:ext cx="432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Ion/Dipole Forces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r>
              <a:rPr lang="en-US"/>
              <a:t>Attraction of an ion (either cation or anion) and a polar molecule to each other. </a:t>
            </a:r>
          </a:p>
          <a:p>
            <a:r>
              <a:rPr lang="en-US"/>
              <a:t>Strength depends on size and charge.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 rot="2465970">
            <a:off x="-381000" y="4419600"/>
            <a:ext cx="3581400" cy="1981200"/>
            <a:chOff x="0" y="2592"/>
            <a:chExt cx="2256" cy="1248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2592"/>
              <a:ext cx="2256" cy="1248"/>
              <a:chOff x="0" y="2592"/>
              <a:chExt cx="2256" cy="1248"/>
            </a:xfrm>
          </p:grpSpPr>
          <p:sp>
            <p:nvSpPr>
              <p:cNvPr id="205830" name="Text Box 6"/>
              <p:cNvSpPr txBox="1">
                <a:spLocks noChangeArrowheads="1"/>
              </p:cNvSpPr>
              <p:nvPr/>
            </p:nvSpPr>
            <p:spPr bwMode="auto">
              <a:xfrm>
                <a:off x="192" y="2784"/>
                <a:ext cx="2064" cy="97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H	O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/>
                  <a:t>	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/>
                  <a:t>	H</a:t>
                </a:r>
              </a:p>
            </p:txBody>
          </p:sp>
          <p:sp>
            <p:nvSpPr>
              <p:cNvPr id="205831" name="Line 7"/>
              <p:cNvSpPr>
                <a:spLocks noChangeShapeType="1"/>
              </p:cNvSpPr>
              <p:nvPr/>
            </p:nvSpPr>
            <p:spPr bwMode="auto">
              <a:xfrm>
                <a:off x="432" y="2928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5832" name="Line 8"/>
              <p:cNvSpPr>
                <a:spLocks noChangeShapeType="1"/>
              </p:cNvSpPr>
              <p:nvPr/>
            </p:nvSpPr>
            <p:spPr bwMode="auto">
              <a:xfrm>
                <a:off x="912" y="3072"/>
                <a:ext cx="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5833" name="Oval 9"/>
              <p:cNvSpPr>
                <a:spLocks noChangeArrowheads="1"/>
              </p:cNvSpPr>
              <p:nvPr/>
            </p:nvSpPr>
            <p:spPr bwMode="auto">
              <a:xfrm>
                <a:off x="816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834" name="Oval 10"/>
              <p:cNvSpPr>
                <a:spLocks noChangeArrowheads="1"/>
              </p:cNvSpPr>
              <p:nvPr/>
            </p:nvSpPr>
            <p:spPr bwMode="auto">
              <a:xfrm>
                <a:off x="912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835" name="Oval 11"/>
              <p:cNvSpPr>
                <a:spLocks noChangeArrowheads="1"/>
              </p:cNvSpPr>
              <p:nvPr/>
            </p:nvSpPr>
            <p:spPr bwMode="auto">
              <a:xfrm>
                <a:off x="1008" y="288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836" name="Oval 12"/>
              <p:cNvSpPr>
                <a:spLocks noChangeArrowheads="1"/>
              </p:cNvSpPr>
              <p:nvPr/>
            </p:nvSpPr>
            <p:spPr bwMode="auto">
              <a:xfrm>
                <a:off x="1008" y="29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837" name="Text Box 13"/>
              <p:cNvSpPr txBox="1">
                <a:spLocks noChangeArrowheads="1"/>
              </p:cNvSpPr>
              <p:nvPr/>
            </p:nvSpPr>
            <p:spPr bwMode="auto">
              <a:xfrm>
                <a:off x="1008" y="2592"/>
                <a:ext cx="28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chemeClr val="accent1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chemeClr val="accent1"/>
                    </a:solidFill>
                    <a:cs typeface="Times New Roman" pitchFamily="18" charset="0"/>
                  </a:rPr>
                  <a:t>-</a:t>
                </a:r>
                <a:endParaRPr lang="el-GR">
                  <a:solidFill>
                    <a:schemeClr val="accent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5838" name="Text Box 14"/>
              <p:cNvSpPr txBox="1">
                <a:spLocks noChangeArrowheads="1"/>
              </p:cNvSpPr>
              <p:nvPr/>
            </p:nvSpPr>
            <p:spPr bwMode="auto">
              <a:xfrm>
                <a:off x="0" y="2640"/>
                <a:ext cx="38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5839" name="Text Box 15"/>
              <p:cNvSpPr txBox="1">
                <a:spLocks noChangeArrowheads="1"/>
              </p:cNvSpPr>
              <p:nvPr/>
            </p:nvSpPr>
            <p:spPr bwMode="auto">
              <a:xfrm>
                <a:off x="1008" y="3552"/>
                <a:ext cx="38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</p:grpSp>
        <p:sp>
          <p:nvSpPr>
            <p:cNvPr id="205840" name="Line 16"/>
            <p:cNvSpPr>
              <a:spLocks noChangeShapeType="1"/>
            </p:cNvSpPr>
            <p:nvPr/>
          </p:nvSpPr>
          <p:spPr bwMode="auto">
            <a:xfrm>
              <a:off x="432" y="2928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5841" name="Line 17"/>
            <p:cNvSpPr>
              <a:spLocks noChangeShapeType="1"/>
            </p:cNvSpPr>
            <p:nvPr/>
          </p:nvSpPr>
          <p:spPr bwMode="auto">
            <a:xfrm>
              <a:off x="912" y="3072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5842" name="Oval 18"/>
            <p:cNvSpPr>
              <a:spLocks noChangeArrowheads="1"/>
            </p:cNvSpPr>
            <p:nvPr/>
          </p:nvSpPr>
          <p:spPr bwMode="auto">
            <a:xfrm>
              <a:off x="816" y="2784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43" name="Oval 19"/>
            <p:cNvSpPr>
              <a:spLocks noChangeArrowheads="1"/>
            </p:cNvSpPr>
            <p:nvPr/>
          </p:nvSpPr>
          <p:spPr bwMode="auto">
            <a:xfrm>
              <a:off x="912" y="2784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44" name="Oval 20"/>
            <p:cNvSpPr>
              <a:spLocks noChangeArrowheads="1"/>
            </p:cNvSpPr>
            <p:nvPr/>
          </p:nvSpPr>
          <p:spPr bwMode="auto">
            <a:xfrm>
              <a:off x="1008" y="288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45" name="Oval 21"/>
            <p:cNvSpPr>
              <a:spLocks noChangeArrowheads="1"/>
            </p:cNvSpPr>
            <p:nvPr/>
          </p:nvSpPr>
          <p:spPr bwMode="auto">
            <a:xfrm>
              <a:off x="1008" y="2976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46" name="Text Box 22"/>
            <p:cNvSpPr txBox="1">
              <a:spLocks noChangeArrowheads="1"/>
            </p:cNvSpPr>
            <p:nvPr/>
          </p:nvSpPr>
          <p:spPr bwMode="auto">
            <a:xfrm>
              <a:off x="1008" y="2592"/>
              <a:ext cx="28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chemeClr val="accent1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chemeClr val="accent1"/>
                  </a:solidFill>
                  <a:cs typeface="Times New Roman" pitchFamily="18" charset="0"/>
                </a:rPr>
                <a:t>-</a:t>
              </a:r>
              <a:endParaRPr lang="el-GR">
                <a:solidFill>
                  <a:schemeClr val="accent1"/>
                </a:solidFill>
                <a:cs typeface="Times New Roman" pitchFamily="18" charset="0"/>
              </a:endParaRPr>
            </a:p>
          </p:txBody>
        </p:sp>
        <p:sp>
          <p:nvSpPr>
            <p:cNvPr id="205847" name="Text Box 23"/>
            <p:cNvSpPr txBox="1">
              <a:spLocks noChangeArrowheads="1"/>
            </p:cNvSpPr>
            <p:nvPr/>
          </p:nvSpPr>
          <p:spPr bwMode="auto">
            <a:xfrm>
              <a:off x="0" y="2640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  <p:sp>
          <p:nvSpPr>
            <p:cNvPr id="205848" name="Text Box 24"/>
            <p:cNvSpPr txBox="1">
              <a:spLocks noChangeArrowheads="1"/>
            </p:cNvSpPr>
            <p:nvPr/>
          </p:nvSpPr>
          <p:spPr bwMode="auto">
            <a:xfrm>
              <a:off x="1008" y="3552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</p:grpSp>
      <p:sp>
        <p:nvSpPr>
          <p:cNvPr id="205850" name="Oval 26"/>
          <p:cNvSpPr>
            <a:spLocks noChangeArrowheads="1"/>
          </p:cNvSpPr>
          <p:nvPr/>
        </p:nvSpPr>
        <p:spPr bwMode="auto">
          <a:xfrm>
            <a:off x="2590800" y="4343400"/>
            <a:ext cx="1143000" cy="1066800"/>
          </a:xfrm>
          <a:prstGeom prst="ellipse">
            <a:avLst/>
          </a:prstGeom>
          <a:noFill/>
          <a:ln w="28575">
            <a:solidFill>
              <a:srgbClr val="66CC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rgbClr val="66CCFF"/>
                </a:solidFill>
              </a:rPr>
              <a:t>Na</a:t>
            </a:r>
            <a:r>
              <a:rPr lang="en-US" sz="3200" b="1" baseline="30000">
                <a:solidFill>
                  <a:srgbClr val="66CCFF"/>
                </a:solidFill>
              </a:rPr>
              <a:t>+</a:t>
            </a:r>
            <a:endParaRPr lang="en-US" sz="3200" b="1">
              <a:solidFill>
                <a:srgbClr val="66CCFF"/>
              </a:solidFill>
            </a:endParaRPr>
          </a:p>
        </p:txBody>
      </p:sp>
      <p:grpSp>
        <p:nvGrpSpPr>
          <p:cNvPr id="4" name="Group 28"/>
          <p:cNvGrpSpPr>
            <a:grpSpLocks/>
          </p:cNvGrpSpPr>
          <p:nvPr/>
        </p:nvGrpSpPr>
        <p:grpSpPr bwMode="auto">
          <a:xfrm rot="2465970">
            <a:off x="4724400" y="4419600"/>
            <a:ext cx="3581400" cy="1981200"/>
            <a:chOff x="0" y="2592"/>
            <a:chExt cx="2256" cy="1248"/>
          </a:xfrm>
        </p:grpSpPr>
        <p:grpSp>
          <p:nvGrpSpPr>
            <p:cNvPr id="5" name="Group 29"/>
            <p:cNvGrpSpPr>
              <a:grpSpLocks/>
            </p:cNvGrpSpPr>
            <p:nvPr/>
          </p:nvGrpSpPr>
          <p:grpSpPr bwMode="auto">
            <a:xfrm>
              <a:off x="0" y="2592"/>
              <a:ext cx="2256" cy="1248"/>
              <a:chOff x="0" y="2592"/>
              <a:chExt cx="2256" cy="1248"/>
            </a:xfrm>
          </p:grpSpPr>
          <p:sp>
            <p:nvSpPr>
              <p:cNvPr id="205854" name="Text Box 30"/>
              <p:cNvSpPr txBox="1">
                <a:spLocks noChangeArrowheads="1"/>
              </p:cNvSpPr>
              <p:nvPr/>
            </p:nvSpPr>
            <p:spPr bwMode="auto">
              <a:xfrm>
                <a:off x="192" y="2784"/>
                <a:ext cx="2064" cy="97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H	O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/>
                  <a:t>	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/>
                  <a:t>	H</a:t>
                </a:r>
              </a:p>
            </p:txBody>
          </p:sp>
          <p:sp>
            <p:nvSpPr>
              <p:cNvPr id="205855" name="Line 31"/>
              <p:cNvSpPr>
                <a:spLocks noChangeShapeType="1"/>
              </p:cNvSpPr>
              <p:nvPr/>
            </p:nvSpPr>
            <p:spPr bwMode="auto">
              <a:xfrm>
                <a:off x="432" y="2928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5856" name="Line 32"/>
              <p:cNvSpPr>
                <a:spLocks noChangeShapeType="1"/>
              </p:cNvSpPr>
              <p:nvPr/>
            </p:nvSpPr>
            <p:spPr bwMode="auto">
              <a:xfrm>
                <a:off x="912" y="3072"/>
                <a:ext cx="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5857" name="Oval 33"/>
              <p:cNvSpPr>
                <a:spLocks noChangeArrowheads="1"/>
              </p:cNvSpPr>
              <p:nvPr/>
            </p:nvSpPr>
            <p:spPr bwMode="auto">
              <a:xfrm>
                <a:off x="816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858" name="Oval 34"/>
              <p:cNvSpPr>
                <a:spLocks noChangeArrowheads="1"/>
              </p:cNvSpPr>
              <p:nvPr/>
            </p:nvSpPr>
            <p:spPr bwMode="auto">
              <a:xfrm>
                <a:off x="912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859" name="Oval 35"/>
              <p:cNvSpPr>
                <a:spLocks noChangeArrowheads="1"/>
              </p:cNvSpPr>
              <p:nvPr/>
            </p:nvSpPr>
            <p:spPr bwMode="auto">
              <a:xfrm>
                <a:off x="1008" y="288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860" name="Oval 36"/>
              <p:cNvSpPr>
                <a:spLocks noChangeArrowheads="1"/>
              </p:cNvSpPr>
              <p:nvPr/>
            </p:nvSpPr>
            <p:spPr bwMode="auto">
              <a:xfrm>
                <a:off x="1008" y="29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861" name="Text Box 37"/>
              <p:cNvSpPr txBox="1">
                <a:spLocks noChangeArrowheads="1"/>
              </p:cNvSpPr>
              <p:nvPr/>
            </p:nvSpPr>
            <p:spPr bwMode="auto">
              <a:xfrm>
                <a:off x="1008" y="2592"/>
                <a:ext cx="28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chemeClr val="accent1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chemeClr val="accent1"/>
                    </a:solidFill>
                    <a:cs typeface="Times New Roman" pitchFamily="18" charset="0"/>
                  </a:rPr>
                  <a:t>-</a:t>
                </a:r>
                <a:endParaRPr lang="el-GR">
                  <a:solidFill>
                    <a:schemeClr val="accent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5862" name="Text Box 38"/>
              <p:cNvSpPr txBox="1">
                <a:spLocks noChangeArrowheads="1"/>
              </p:cNvSpPr>
              <p:nvPr/>
            </p:nvSpPr>
            <p:spPr bwMode="auto">
              <a:xfrm>
                <a:off x="0" y="2640"/>
                <a:ext cx="38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5863" name="Text Box 39"/>
              <p:cNvSpPr txBox="1">
                <a:spLocks noChangeArrowheads="1"/>
              </p:cNvSpPr>
              <p:nvPr/>
            </p:nvSpPr>
            <p:spPr bwMode="auto">
              <a:xfrm>
                <a:off x="1008" y="3552"/>
                <a:ext cx="38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</p:grpSp>
        <p:sp>
          <p:nvSpPr>
            <p:cNvPr id="205864" name="Line 40"/>
            <p:cNvSpPr>
              <a:spLocks noChangeShapeType="1"/>
            </p:cNvSpPr>
            <p:nvPr/>
          </p:nvSpPr>
          <p:spPr bwMode="auto">
            <a:xfrm>
              <a:off x="432" y="2928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5865" name="Line 41"/>
            <p:cNvSpPr>
              <a:spLocks noChangeShapeType="1"/>
            </p:cNvSpPr>
            <p:nvPr/>
          </p:nvSpPr>
          <p:spPr bwMode="auto">
            <a:xfrm>
              <a:off x="912" y="3072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5866" name="Oval 42"/>
            <p:cNvSpPr>
              <a:spLocks noChangeArrowheads="1"/>
            </p:cNvSpPr>
            <p:nvPr/>
          </p:nvSpPr>
          <p:spPr bwMode="auto">
            <a:xfrm>
              <a:off x="816" y="2784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67" name="Oval 43"/>
            <p:cNvSpPr>
              <a:spLocks noChangeArrowheads="1"/>
            </p:cNvSpPr>
            <p:nvPr/>
          </p:nvSpPr>
          <p:spPr bwMode="auto">
            <a:xfrm>
              <a:off x="912" y="2784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68" name="Oval 44"/>
            <p:cNvSpPr>
              <a:spLocks noChangeArrowheads="1"/>
            </p:cNvSpPr>
            <p:nvPr/>
          </p:nvSpPr>
          <p:spPr bwMode="auto">
            <a:xfrm>
              <a:off x="1008" y="288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69" name="Oval 45"/>
            <p:cNvSpPr>
              <a:spLocks noChangeArrowheads="1"/>
            </p:cNvSpPr>
            <p:nvPr/>
          </p:nvSpPr>
          <p:spPr bwMode="auto">
            <a:xfrm>
              <a:off x="1008" y="2976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70" name="Text Box 46"/>
            <p:cNvSpPr txBox="1">
              <a:spLocks noChangeArrowheads="1"/>
            </p:cNvSpPr>
            <p:nvPr/>
          </p:nvSpPr>
          <p:spPr bwMode="auto">
            <a:xfrm>
              <a:off x="1008" y="2592"/>
              <a:ext cx="28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chemeClr val="accent1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chemeClr val="accent1"/>
                  </a:solidFill>
                  <a:cs typeface="Times New Roman" pitchFamily="18" charset="0"/>
                </a:rPr>
                <a:t>-</a:t>
              </a:r>
              <a:endParaRPr lang="el-GR">
                <a:solidFill>
                  <a:schemeClr val="accent1"/>
                </a:solidFill>
                <a:cs typeface="Times New Roman" pitchFamily="18" charset="0"/>
              </a:endParaRPr>
            </a:p>
          </p:txBody>
        </p:sp>
        <p:sp>
          <p:nvSpPr>
            <p:cNvPr id="205871" name="Text Box 47"/>
            <p:cNvSpPr txBox="1">
              <a:spLocks noChangeArrowheads="1"/>
            </p:cNvSpPr>
            <p:nvPr/>
          </p:nvSpPr>
          <p:spPr bwMode="auto">
            <a:xfrm>
              <a:off x="0" y="2640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  <p:sp>
          <p:nvSpPr>
            <p:cNvPr id="205872" name="Text Box 48"/>
            <p:cNvSpPr txBox="1">
              <a:spLocks noChangeArrowheads="1"/>
            </p:cNvSpPr>
            <p:nvPr/>
          </p:nvSpPr>
          <p:spPr bwMode="auto">
            <a:xfrm>
              <a:off x="1008" y="3552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</p:grpSp>
      <p:sp>
        <p:nvSpPr>
          <p:cNvPr id="205873" name="Oval 49"/>
          <p:cNvSpPr>
            <a:spLocks noChangeArrowheads="1"/>
          </p:cNvSpPr>
          <p:nvPr/>
        </p:nvSpPr>
        <p:spPr bwMode="auto">
          <a:xfrm>
            <a:off x="7620000" y="4343400"/>
            <a:ext cx="1143000" cy="1066800"/>
          </a:xfrm>
          <a:prstGeom prst="ellipse">
            <a:avLst/>
          </a:prstGeom>
          <a:noFill/>
          <a:ln w="28575">
            <a:solidFill>
              <a:srgbClr val="66CC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rgbClr val="66CCFF"/>
                </a:solidFill>
              </a:rPr>
              <a:t>Mg</a:t>
            </a:r>
            <a:r>
              <a:rPr lang="en-US" sz="3200" b="1" baseline="30000">
                <a:solidFill>
                  <a:srgbClr val="66CCFF"/>
                </a:solidFill>
              </a:rPr>
              <a:t>2+</a:t>
            </a:r>
            <a:endParaRPr lang="en-US" sz="3200" b="1">
              <a:solidFill>
                <a:srgbClr val="66CCFF"/>
              </a:solidFill>
            </a:endParaRPr>
          </a:p>
        </p:txBody>
      </p:sp>
      <p:sp>
        <p:nvSpPr>
          <p:cNvPr id="205875" name="Text Box 51"/>
          <p:cNvSpPr txBox="1">
            <a:spLocks noChangeArrowheads="1"/>
          </p:cNvSpPr>
          <p:nvPr/>
        </p:nvSpPr>
        <p:spPr bwMode="auto">
          <a:xfrm>
            <a:off x="990600" y="6172200"/>
            <a:ext cx="2667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Perpetua" pitchFamily="18" charset="0"/>
              </a:rPr>
              <a:t>Weaker Interaction</a:t>
            </a:r>
          </a:p>
        </p:txBody>
      </p:sp>
      <p:sp>
        <p:nvSpPr>
          <p:cNvPr id="205876" name="Text Box 52"/>
          <p:cNvSpPr txBox="1">
            <a:spLocks noChangeArrowheads="1"/>
          </p:cNvSpPr>
          <p:nvPr/>
        </p:nvSpPr>
        <p:spPr bwMode="auto">
          <a:xfrm>
            <a:off x="6019800" y="6248400"/>
            <a:ext cx="2667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Perpetua" pitchFamily="18" charset="0"/>
              </a:rPr>
              <a:t>Stronger Interaction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sz="4800"/>
              <a:t>Which of the following can form hydrogen bonds with water? 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OCH</a:t>
            </a:r>
            <a:r>
              <a:rPr lang="en-US" baseline="-25000"/>
              <a:t>3</a:t>
            </a:r>
            <a:endParaRPr lang="en-US"/>
          </a:p>
          <a:p>
            <a:r>
              <a:rPr lang="en-US"/>
              <a:t>CH</a:t>
            </a:r>
            <a:r>
              <a:rPr lang="en-US" baseline="-25000"/>
              <a:t>4</a:t>
            </a:r>
            <a:endParaRPr lang="en-US"/>
          </a:p>
          <a:p>
            <a:r>
              <a:rPr lang="en-US"/>
              <a:t>F</a:t>
            </a:r>
            <a:r>
              <a:rPr lang="en-US" baseline="30000"/>
              <a:t>-</a:t>
            </a:r>
            <a:endParaRPr lang="en-US"/>
          </a:p>
          <a:p>
            <a:r>
              <a:rPr lang="en-US"/>
              <a:t>HCOOH</a:t>
            </a:r>
          </a:p>
          <a:p>
            <a:r>
              <a:rPr lang="en-US"/>
              <a:t>Na</a:t>
            </a:r>
            <a:r>
              <a:rPr lang="en-US" baseline="30000"/>
              <a:t>+</a:t>
            </a:r>
            <a:endParaRPr lang="en-US"/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228600" y="5486400"/>
            <a:ext cx="868680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latin typeface="Perpetua" pitchFamily="18" charset="0"/>
              </a:rPr>
              <a:t>Strategy:</a:t>
            </a:r>
            <a:r>
              <a:rPr lang="en-US">
                <a:latin typeface="Perpetua" pitchFamily="18" charset="0"/>
              </a:rPr>
              <a:t> A species can form hydrogen bonds with water if it contains one of the three more electronegative atoms (N,O,F) or it has H bonded to one of these three elements.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Exit Ticket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876800"/>
          </a:xfrm>
        </p:spPr>
        <p:txBody>
          <a:bodyPr/>
          <a:lstStyle/>
          <a:p>
            <a:r>
              <a:rPr lang="en-US"/>
              <a:t>Once again, complete a rough essay addressing Intermolecular forces this time. Make sure to include:</a:t>
            </a:r>
          </a:p>
          <a:p>
            <a:pPr lvl="1"/>
            <a:r>
              <a:rPr lang="en-US"/>
              <a:t>Each type</a:t>
            </a:r>
          </a:p>
          <a:p>
            <a:pPr lvl="1"/>
            <a:r>
              <a:rPr lang="en-US"/>
              <a:t>Examples</a:t>
            </a:r>
          </a:p>
          <a:p>
            <a:pPr lvl="1"/>
            <a:r>
              <a:rPr lang="en-US"/>
              <a:t>Diagrams</a:t>
            </a:r>
          </a:p>
          <a:p>
            <a:pPr lvl="1"/>
            <a:r>
              <a:rPr lang="en-US"/>
              <a:t>Complete on your own sheet of paper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Molecular Interactions</a:t>
            </a:r>
          </a:p>
        </p:txBody>
      </p:sp>
      <p:sp>
        <p:nvSpPr>
          <p:cNvPr id="81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52400" y="2057400"/>
            <a:ext cx="8839200" cy="4114800"/>
          </a:xfrm>
        </p:spPr>
        <p:txBody>
          <a:bodyPr/>
          <a:lstStyle/>
          <a:p>
            <a:r>
              <a:rPr lang="en-US" smtClean="0"/>
              <a:t>Inter-molecular Forces</a:t>
            </a:r>
          </a:p>
          <a:p>
            <a:pPr lvl="1"/>
            <a:r>
              <a:rPr lang="en-US" smtClean="0"/>
              <a:t>Interaction between molecules that hold it together in a network. </a:t>
            </a:r>
          </a:p>
          <a:p>
            <a:r>
              <a:rPr lang="en-US" smtClean="0"/>
              <a:t>Intra-molecular Forces</a:t>
            </a:r>
          </a:p>
          <a:p>
            <a:pPr lvl="1"/>
            <a:r>
              <a:rPr lang="en-US" smtClean="0"/>
              <a:t>Forces that hold groups of atoms together and make them function as a unit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ChangeArrowheads="1"/>
          </p:cNvSpPr>
          <p:nvPr/>
        </p:nvSpPr>
        <p:spPr bwMode="auto">
          <a:xfrm>
            <a:off x="533400" y="381000"/>
            <a:ext cx="7848600" cy="129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 eaLnBrk="0" hangingPunct="0"/>
            <a:r>
              <a:rPr lang="en-US" sz="4800" b="1">
                <a:solidFill>
                  <a:schemeClr val="tx2"/>
                </a:solidFill>
              </a:rPr>
              <a:t>Intra-molecular Forces: </a:t>
            </a:r>
            <a:br>
              <a:rPr lang="en-US" sz="4800" b="1">
                <a:solidFill>
                  <a:schemeClr val="tx2"/>
                </a:solidFill>
              </a:rPr>
            </a:br>
            <a:r>
              <a:rPr lang="en-US" sz="4800" b="1">
                <a:solidFill>
                  <a:schemeClr val="tx2"/>
                </a:solidFill>
              </a:rPr>
              <a:t>Bonding</a:t>
            </a:r>
            <a:endParaRPr lang="en-US" sz="5400" i="1">
              <a:solidFill>
                <a:schemeClr val="tx2"/>
              </a:solidFill>
            </a:endParaRP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723900" y="1814513"/>
            <a:ext cx="7772400" cy="182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eaLnBrk="0" hangingPunct="0"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3600"/>
              <a:t> Forces that hold groups of atoms  </a:t>
            </a:r>
          </a:p>
          <a:p>
            <a:pPr eaLnBrk="0" hangingPunct="0">
              <a:spcBef>
                <a:spcPct val="20000"/>
              </a:spcBef>
            </a:pPr>
            <a:r>
              <a:rPr lang="en-US" sz="3600"/>
              <a:t>   together and make them function </a:t>
            </a:r>
          </a:p>
          <a:p>
            <a:pPr eaLnBrk="0" hangingPunct="0">
              <a:spcBef>
                <a:spcPct val="20000"/>
              </a:spcBef>
            </a:pPr>
            <a:r>
              <a:rPr lang="en-US" sz="3600"/>
              <a:t>   as a unit.</a:t>
            </a:r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1214414" y="3714752"/>
            <a:ext cx="7786742" cy="20621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C00000"/>
                </a:solidFill>
                <a:cs typeface="Times New Roman" pitchFamily="18" charset="0"/>
                <a:hlinkClick r:id="rId3"/>
              </a:rPr>
              <a:t>Ionic </a:t>
            </a:r>
            <a:r>
              <a:rPr lang="en-US" sz="3200" dirty="0">
                <a:solidFill>
                  <a:srgbClr val="C00000"/>
                </a:solidFill>
                <a:cs typeface="Times New Roman" pitchFamily="18" charset="0"/>
                <a:hlinkClick r:id="rId3"/>
              </a:rPr>
              <a:t>bonds </a:t>
            </a:r>
            <a:r>
              <a:rPr lang="en-US" sz="3200" dirty="0">
                <a:solidFill>
                  <a:srgbClr val="C00000"/>
                </a:solidFill>
                <a:cs typeface="Times New Roman" pitchFamily="18" charset="0"/>
              </a:rPr>
              <a:t>– transfer of electrons</a:t>
            </a:r>
            <a:endParaRPr lang="en-US" dirty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C00000"/>
                </a:solidFill>
                <a:cs typeface="Times New Roman" pitchFamily="18" charset="0"/>
                <a:hlinkClick r:id="rId4"/>
              </a:rPr>
              <a:t>Covalent </a:t>
            </a:r>
            <a:r>
              <a:rPr lang="en-US" sz="3200" dirty="0">
                <a:solidFill>
                  <a:srgbClr val="C00000"/>
                </a:solidFill>
                <a:cs typeface="Times New Roman" pitchFamily="18" charset="0"/>
                <a:hlinkClick r:id="rId4"/>
              </a:rPr>
              <a:t>bonds </a:t>
            </a:r>
            <a:r>
              <a:rPr lang="en-US" sz="3200" dirty="0">
                <a:solidFill>
                  <a:srgbClr val="C00000"/>
                </a:solidFill>
                <a:cs typeface="Times New Roman" pitchFamily="18" charset="0"/>
              </a:rPr>
              <a:t>– sharing of electrons</a:t>
            </a:r>
          </a:p>
          <a:p>
            <a:pPr eaLnBrk="0" hangingPunct="0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u="sng" dirty="0" smtClean="0">
                <a:solidFill>
                  <a:srgbClr val="3366FF"/>
                </a:solidFill>
                <a:cs typeface="Times New Roman" pitchFamily="18" charset="0"/>
                <a:hlinkClick r:id="rId5"/>
              </a:rPr>
              <a:t>Metallic Bonding</a:t>
            </a:r>
            <a:r>
              <a:rPr lang="en-US" sz="3200" dirty="0" smtClean="0">
                <a:solidFill>
                  <a:srgbClr val="3366FF"/>
                </a:solidFill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C00000"/>
                </a:solidFill>
                <a:cs typeface="Times New Roman" pitchFamily="18" charset="0"/>
              </a:rPr>
              <a:t>– sea of electrons</a:t>
            </a:r>
            <a:endParaRPr lang="en-US" sz="3200" u="sng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u="sng" dirty="0" smtClean="0">
                <a:solidFill>
                  <a:srgbClr val="3366FF"/>
                </a:solidFill>
                <a:cs typeface="Times New Roman" pitchFamily="18" charset="0"/>
                <a:hlinkClick r:id="rId6"/>
              </a:rPr>
              <a:t>Network Covalent</a:t>
            </a:r>
            <a:r>
              <a:rPr lang="en-US" sz="3200" dirty="0">
                <a:solidFill>
                  <a:srgbClr val="3366FF"/>
                </a:solidFill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C00000"/>
                </a:solidFill>
                <a:cs typeface="Times New Roman" pitchFamily="18" charset="0"/>
              </a:rPr>
              <a:t>– diamond graphite</a:t>
            </a:r>
            <a:endParaRPr lang="en-US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9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9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9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9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8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smtClean="0"/>
              <a:t>Review: Why do atoms bond?</a:t>
            </a:r>
          </a:p>
        </p:txBody>
      </p:sp>
      <p:sp>
        <p:nvSpPr>
          <p:cNvPr id="147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To satisfy the octet rule? </a:t>
            </a:r>
          </a:p>
          <a:p>
            <a:pPr lvl="1"/>
            <a:r>
              <a:rPr lang="en-US" smtClean="0"/>
              <a:t>Yes, but to be more specific, atoms share electrons in order to complete their outer electron shell making them more stable as they are then in a </a:t>
            </a:r>
            <a:r>
              <a:rPr lang="en-US" u="sng" smtClean="0"/>
              <a:t>lower state</a:t>
            </a:r>
            <a:r>
              <a:rPr lang="en-US" smtClean="0"/>
              <a:t> of energy. </a:t>
            </a:r>
          </a:p>
          <a:p>
            <a:r>
              <a:rPr lang="en-US" smtClean="0"/>
              <a:t>But how do we know what type of bonding will occur between two atoms?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5" name="Rectangle 7"/>
          <p:cNvSpPr>
            <a:spLocks noChangeArrowheads="1"/>
          </p:cNvSpPr>
          <p:nvPr/>
        </p:nvSpPr>
        <p:spPr bwMode="auto">
          <a:xfrm>
            <a:off x="2819400" y="3048000"/>
            <a:ext cx="77724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 eaLnBrk="0" hangingPunct="0"/>
            <a:r>
              <a:rPr lang="en-US" sz="4400" b="1" u="sng">
                <a:solidFill>
                  <a:schemeClr val="tx2"/>
                </a:solidFill>
              </a:rPr>
              <a:t>Electronegativity</a:t>
            </a:r>
            <a:endParaRPr lang="en-US" sz="6000" i="1">
              <a:solidFill>
                <a:schemeClr val="tx2"/>
              </a:solidFill>
            </a:endParaRPr>
          </a:p>
        </p:txBody>
      </p:sp>
      <p:sp>
        <p:nvSpPr>
          <p:cNvPr id="140294" name="Rectangle 6"/>
          <p:cNvSpPr>
            <a:spLocks noChangeArrowheads="1"/>
          </p:cNvSpPr>
          <p:nvPr/>
        </p:nvSpPr>
        <p:spPr bwMode="auto">
          <a:xfrm>
            <a:off x="4343400" y="3962400"/>
            <a:ext cx="4648200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eaLnBrk="0" hangingPunct="0">
              <a:spcBef>
                <a:spcPct val="20000"/>
              </a:spcBef>
            </a:pPr>
            <a:r>
              <a:rPr lang="en-US" sz="320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n-US" sz="3200"/>
              <a:t>  </a:t>
            </a:r>
            <a:r>
              <a:rPr lang="en-US" sz="3200">
                <a:solidFill>
                  <a:schemeClr val="tx2"/>
                </a:solidFill>
              </a:rPr>
              <a:t>The ability or affinity of an atom to attract toward itself the electrons in a chemical bond.</a:t>
            </a:r>
          </a:p>
        </p:txBody>
      </p:sp>
      <p:pic>
        <p:nvPicPr>
          <p:cNvPr id="140293" name="Picture 5" descr="paul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2000250"/>
            <a:ext cx="4114800" cy="3902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928688" y="5857875"/>
            <a:ext cx="2606675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Linus Pauling </a:t>
            </a:r>
            <a:endParaRPr lang="en-US">
              <a:solidFill>
                <a:schemeClr val="tx2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1901 - 1994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11270" name="Text Box 11"/>
          <p:cNvSpPr txBox="1">
            <a:spLocks noChangeArrowheads="1"/>
          </p:cNvSpPr>
          <p:nvPr/>
        </p:nvSpPr>
        <p:spPr bwMode="auto">
          <a:xfrm>
            <a:off x="0" y="0"/>
            <a:ext cx="9144000" cy="19383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C00000"/>
                </a:solidFill>
              </a:rPr>
              <a:t>Bonding - Ionic or Covalent</a:t>
            </a:r>
          </a:p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tx2"/>
                </a:solidFill>
              </a:rPr>
              <a:t>How can we determine how two elements will form a bond?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5" grpId="0"/>
      <p:bldP spid="140294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ChangeArrowheads="1"/>
          </p:cNvSpPr>
          <p:nvPr/>
        </p:nvSpPr>
        <p:spPr bwMode="auto">
          <a:xfrm>
            <a:off x="685800" y="387350"/>
            <a:ext cx="7620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3600" b="1">
                <a:solidFill>
                  <a:srgbClr val="C00000"/>
                </a:solidFill>
              </a:rPr>
              <a:t>Table of Electronegativities</a:t>
            </a:r>
            <a:endParaRPr lang="en-US" sz="6000" i="1">
              <a:solidFill>
                <a:srgbClr val="C00000"/>
              </a:solidFill>
            </a:endParaRPr>
          </a:p>
        </p:txBody>
      </p:sp>
      <p:pic>
        <p:nvPicPr>
          <p:cNvPr id="12291" name="Picture 4" descr="Electronegativi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928688"/>
            <a:ext cx="8358188" cy="479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smtClean="0"/>
              <a:t>Determination of Bond Type</a:t>
            </a:r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smtClean="0"/>
              <a:t>Rough</a:t>
            </a:r>
            <a:r>
              <a:rPr lang="en-US" smtClean="0"/>
              <a:t> range difference in electronegativity</a:t>
            </a:r>
          </a:p>
          <a:p>
            <a:pPr lvl="1"/>
            <a:r>
              <a:rPr lang="en-US" smtClean="0"/>
              <a:t>0 - 0.4  :  </a:t>
            </a:r>
            <a:r>
              <a:rPr lang="en-US" smtClean="0">
                <a:solidFill>
                  <a:srgbClr val="66CCFF"/>
                </a:solidFill>
              </a:rPr>
              <a:t>Non-Polar Covalent</a:t>
            </a:r>
          </a:p>
          <a:p>
            <a:pPr lvl="2"/>
            <a:r>
              <a:rPr lang="en-US" smtClean="0">
                <a:solidFill>
                  <a:srgbClr val="66CCFF"/>
                </a:solidFill>
              </a:rPr>
              <a:t>Even sharing of electrons within a bond</a:t>
            </a:r>
          </a:p>
          <a:p>
            <a:pPr lvl="1"/>
            <a:r>
              <a:rPr lang="en-US" smtClean="0"/>
              <a:t>0.4 - 2.0  :  </a:t>
            </a:r>
            <a:r>
              <a:rPr lang="en-US" smtClean="0">
                <a:solidFill>
                  <a:srgbClr val="FF99CC"/>
                </a:solidFill>
              </a:rPr>
              <a:t>Polar Covalent</a:t>
            </a:r>
          </a:p>
          <a:p>
            <a:pPr lvl="2"/>
            <a:r>
              <a:rPr lang="en-US" smtClean="0">
                <a:solidFill>
                  <a:srgbClr val="FF99CC"/>
                </a:solidFill>
              </a:rPr>
              <a:t>Uneven sharing of electrons within a bond</a:t>
            </a:r>
          </a:p>
          <a:p>
            <a:pPr lvl="1"/>
            <a:r>
              <a:rPr lang="en-US" smtClean="0"/>
              <a:t>2.0 – 4.0  :  </a:t>
            </a:r>
            <a:r>
              <a:rPr lang="en-US" smtClean="0">
                <a:solidFill>
                  <a:srgbClr val="FFFF00"/>
                </a:solidFill>
              </a:rPr>
              <a:t>Ionic</a:t>
            </a:r>
          </a:p>
          <a:p>
            <a:pPr lvl="2"/>
            <a:r>
              <a:rPr lang="en-US" smtClean="0">
                <a:solidFill>
                  <a:srgbClr val="FFFF00"/>
                </a:solidFill>
              </a:rPr>
              <a:t>Stealing or transfer of electrons</a:t>
            </a:r>
          </a:p>
        </p:txBody>
      </p:sp>
      <p:grpSp>
        <p:nvGrpSpPr>
          <p:cNvPr id="13316" name="Group 5"/>
          <p:cNvGrpSpPr>
            <a:grpSpLocks/>
          </p:cNvGrpSpPr>
          <p:nvPr/>
        </p:nvGrpSpPr>
        <p:grpSpPr bwMode="auto">
          <a:xfrm>
            <a:off x="7467600" y="3733800"/>
            <a:ext cx="1676400" cy="1069975"/>
            <a:chOff x="178" y="910"/>
            <a:chExt cx="3456" cy="2594"/>
          </a:xfrm>
        </p:grpSpPr>
        <p:pic>
          <p:nvPicPr>
            <p:cNvPr id="13318" name="Picture 6" descr="cha56011_09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8" y="1246"/>
              <a:ext cx="3456" cy="2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878" y="941"/>
              <a:ext cx="380" cy="1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en-US">
                <a:latin typeface="Arial" charset="0"/>
              </a:endParaRPr>
            </a:p>
          </p:txBody>
        </p:sp>
        <p:sp>
          <p:nvSpPr>
            <p:cNvPr id="13320" name="Text Box 8"/>
            <p:cNvSpPr txBox="1">
              <a:spLocks noChangeArrowheads="1"/>
            </p:cNvSpPr>
            <p:nvPr/>
          </p:nvSpPr>
          <p:spPr bwMode="auto">
            <a:xfrm>
              <a:off x="1625" y="910"/>
              <a:ext cx="1809" cy="1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>
                <a:latin typeface="Arial" charset="0"/>
              </a:endParaRPr>
            </a:p>
          </p:txBody>
        </p:sp>
      </p:grpSp>
      <p:pic>
        <p:nvPicPr>
          <p:cNvPr id="1331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2655888"/>
            <a:ext cx="1752600" cy="10398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752600" y="2133600"/>
            <a:ext cx="6019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85800" indent="-6858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3600">
                <a:latin typeface="Perpetua" pitchFamily="18" charset="0"/>
              </a:rPr>
              <a:t>11.20.08 – Friday</a:t>
            </a:r>
          </a:p>
          <a:p>
            <a:pPr marL="685800" indent="-685800">
              <a:spcBef>
                <a:spcPct val="20000"/>
              </a:spcBef>
              <a:buClr>
                <a:schemeClr val="tx2"/>
              </a:buClr>
            </a:pPr>
            <a:r>
              <a:rPr lang="en-US" sz="3600" u="sng">
                <a:solidFill>
                  <a:schemeClr val="tx2"/>
                </a:solidFill>
                <a:latin typeface="Perpetua" pitchFamily="18" charset="0"/>
              </a:rPr>
              <a:t>Objective</a:t>
            </a:r>
            <a:r>
              <a:rPr lang="en-US" sz="3600">
                <a:solidFill>
                  <a:schemeClr val="tx2"/>
                </a:solidFill>
                <a:latin typeface="Perpetua" pitchFamily="18" charset="0"/>
              </a:rPr>
              <a:t>:</a:t>
            </a:r>
            <a:r>
              <a:rPr lang="en-US" sz="3200">
                <a:solidFill>
                  <a:schemeClr val="tx2"/>
                </a:solidFill>
                <a:latin typeface="Perpetua" pitchFamily="18" charset="0"/>
              </a:rPr>
              <a:t> </a:t>
            </a:r>
            <a:r>
              <a:rPr lang="en-US" sz="3600">
                <a:solidFill>
                  <a:schemeClr val="tx2"/>
                </a:solidFill>
                <a:latin typeface="Perpetua" pitchFamily="18" charset="0"/>
              </a:rPr>
              <a:t>Dive into Inter-molecular bonding types.</a:t>
            </a:r>
          </a:p>
          <a:p>
            <a:pPr marL="685800" indent="-685800">
              <a:spcBef>
                <a:spcPct val="20000"/>
              </a:spcBef>
              <a:buClr>
                <a:schemeClr val="tx2"/>
              </a:buClr>
            </a:pPr>
            <a:r>
              <a:rPr lang="en-US" sz="3600">
                <a:solidFill>
                  <a:schemeClr val="tx2"/>
                </a:solidFill>
                <a:latin typeface="Perpetua" pitchFamily="18" charset="0"/>
              </a:rPr>
              <a:t> </a:t>
            </a:r>
            <a:endParaRPr lang="en-US" sz="3700">
              <a:solidFill>
                <a:schemeClr val="tx2"/>
              </a:solidFill>
              <a:latin typeface="Perpetua" pitchFamily="18" charset="0"/>
            </a:endParaRPr>
          </a:p>
          <a:p>
            <a:pPr marL="685800" indent="-6858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3600" u="sng">
                <a:solidFill>
                  <a:schemeClr val="tx2"/>
                </a:solidFill>
                <a:latin typeface="Perpetua" pitchFamily="18" charset="0"/>
              </a:rPr>
              <a:t>Pregame</a:t>
            </a:r>
            <a:r>
              <a:rPr lang="en-US" sz="4400">
                <a:solidFill>
                  <a:schemeClr val="tx2"/>
                </a:solidFill>
                <a:latin typeface="Perpetua" pitchFamily="18" charset="0"/>
              </a:rPr>
              <a:t>:</a:t>
            </a:r>
            <a:r>
              <a:rPr lang="en-US" sz="3600">
                <a:solidFill>
                  <a:schemeClr val="tx2"/>
                </a:solidFill>
                <a:latin typeface="Perpetua" pitchFamily="18" charset="0"/>
              </a:rPr>
              <a:t> Using the NAS rule, give the structural formula for NOF</a:t>
            </a:r>
            <a:r>
              <a:rPr lang="en-US" sz="3600" baseline="30000">
                <a:solidFill>
                  <a:schemeClr val="tx2"/>
                </a:solidFill>
                <a:latin typeface="Perpetua" pitchFamily="18" charset="0"/>
              </a:rPr>
              <a:t>2-</a:t>
            </a:r>
            <a:r>
              <a:rPr lang="en-US" sz="3600">
                <a:solidFill>
                  <a:schemeClr val="tx2"/>
                </a:solidFill>
                <a:latin typeface="Perpetua" pitchFamily="18" charset="0"/>
              </a:rPr>
              <a:t>. What is the shape and polarity? </a:t>
            </a:r>
          </a:p>
          <a:p>
            <a:pPr marL="685800" indent="-6858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3600">
              <a:solidFill>
                <a:srgbClr val="66CCFF"/>
              </a:solidFill>
              <a:latin typeface="Perpetua" pitchFamily="18" charset="0"/>
            </a:endParaRPr>
          </a:p>
          <a:p>
            <a:pPr marL="685800" indent="-6858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3600">
                <a:solidFill>
                  <a:srgbClr val="66CCFF"/>
                </a:solidFill>
                <a:latin typeface="Perpetua" pitchFamily="18" charset="0"/>
              </a:rPr>
              <a:t>Test – week after Thanksgiving Break</a:t>
            </a:r>
          </a:p>
          <a:p>
            <a:pPr marL="685800" indent="-6858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3600">
                <a:solidFill>
                  <a:srgbClr val="FF99CC"/>
                </a:solidFill>
                <a:latin typeface="Perpetua" pitchFamily="18" charset="0"/>
              </a:rPr>
              <a:t>Grades – I’m way behind on grading, Sorry </a:t>
            </a:r>
            <a:r>
              <a:rPr lang="en-US" sz="3600">
                <a:solidFill>
                  <a:srgbClr val="FF99CC"/>
                </a:solidFill>
                <a:latin typeface="Perpetua" pitchFamily="18" charset="0"/>
                <a:sym typeface="Wingdings" pitchFamily="2" charset="2"/>
              </a:rPr>
              <a:t>, hopefully by Monday</a:t>
            </a:r>
            <a:endParaRPr lang="en-US" sz="3600">
              <a:solidFill>
                <a:srgbClr val="FF99CC"/>
              </a:solidFill>
              <a:latin typeface="Perpetua" pitchFamily="18" charset="0"/>
            </a:endParaRPr>
          </a:p>
          <a:p>
            <a:pPr marL="685800" indent="-6858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3600">
                <a:latin typeface="Perpetua" pitchFamily="18" charset="0"/>
              </a:rPr>
              <a:t>Homework: Bookwork due Monday!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2575" y="1978025"/>
            <a:ext cx="5486400" cy="3584575"/>
            <a:chOff x="178" y="1246"/>
            <a:chExt cx="3456" cy="2258"/>
          </a:xfrm>
        </p:grpSpPr>
        <p:pic>
          <p:nvPicPr>
            <p:cNvPr id="14359" name="Picture 3" descr="cha56011_090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8" y="1246"/>
              <a:ext cx="3456" cy="2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0" name="Text Box 4"/>
            <p:cNvSpPr txBox="1">
              <a:spLocks noChangeArrowheads="1"/>
            </p:cNvSpPr>
            <p:nvPr/>
          </p:nvSpPr>
          <p:spPr bwMode="auto">
            <a:xfrm>
              <a:off x="944" y="2240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H</a:t>
              </a:r>
            </a:p>
          </p:txBody>
        </p:sp>
        <p:sp>
          <p:nvSpPr>
            <p:cNvPr id="14361" name="Text Box 5"/>
            <p:cNvSpPr txBox="1">
              <a:spLocks noChangeArrowheads="1"/>
            </p:cNvSpPr>
            <p:nvPr/>
          </p:nvSpPr>
          <p:spPr bwMode="auto">
            <a:xfrm>
              <a:off x="2408" y="2216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F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6911975" y="3529013"/>
            <a:ext cx="1052513" cy="482600"/>
            <a:chOff x="2073" y="1488"/>
            <a:chExt cx="663" cy="304"/>
          </a:xfrm>
        </p:grpSpPr>
        <p:sp>
          <p:nvSpPr>
            <p:cNvPr id="14347" name="Text Box 7"/>
            <p:cNvSpPr txBox="1">
              <a:spLocks noChangeArrowheads="1"/>
            </p:cNvSpPr>
            <p:nvPr/>
          </p:nvSpPr>
          <p:spPr bwMode="auto">
            <a:xfrm>
              <a:off x="2484" y="1497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F</a:t>
              </a:r>
            </a:p>
          </p:txBody>
        </p:sp>
        <p:grpSp>
          <p:nvGrpSpPr>
            <p:cNvPr id="14348" name="Group 8"/>
            <p:cNvGrpSpPr>
              <a:grpSpLocks/>
            </p:cNvGrpSpPr>
            <p:nvPr/>
          </p:nvGrpSpPr>
          <p:grpSpPr bwMode="auto">
            <a:xfrm>
              <a:off x="2688" y="1568"/>
              <a:ext cx="48" cy="144"/>
              <a:chOff x="1440" y="2400"/>
              <a:chExt cx="48" cy="144"/>
            </a:xfrm>
          </p:grpSpPr>
          <p:sp>
            <p:nvSpPr>
              <p:cNvPr id="14357" name="Oval 9"/>
              <p:cNvSpPr>
                <a:spLocks noChangeArrowheads="1"/>
              </p:cNvSpPr>
              <p:nvPr/>
            </p:nvSpPr>
            <p:spPr bwMode="auto">
              <a:xfrm>
                <a:off x="1440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58" name="Oval 10"/>
              <p:cNvSpPr>
                <a:spLocks noChangeArrowheads="1"/>
              </p:cNvSpPr>
              <p:nvPr/>
            </p:nvSpPr>
            <p:spPr bwMode="auto">
              <a:xfrm>
                <a:off x="1440" y="24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4349" name="Group 11"/>
            <p:cNvGrpSpPr>
              <a:grpSpLocks/>
            </p:cNvGrpSpPr>
            <p:nvPr/>
          </p:nvGrpSpPr>
          <p:grpSpPr bwMode="auto">
            <a:xfrm rot="5400000">
              <a:off x="2568" y="1440"/>
              <a:ext cx="48" cy="144"/>
              <a:chOff x="1440" y="2400"/>
              <a:chExt cx="48" cy="144"/>
            </a:xfrm>
          </p:grpSpPr>
          <p:sp>
            <p:nvSpPr>
              <p:cNvPr id="14355" name="Oval 12"/>
              <p:cNvSpPr>
                <a:spLocks noChangeArrowheads="1"/>
              </p:cNvSpPr>
              <p:nvPr/>
            </p:nvSpPr>
            <p:spPr bwMode="auto">
              <a:xfrm>
                <a:off x="1440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56" name="Oval 13"/>
              <p:cNvSpPr>
                <a:spLocks noChangeArrowheads="1"/>
              </p:cNvSpPr>
              <p:nvPr/>
            </p:nvSpPr>
            <p:spPr bwMode="auto">
              <a:xfrm>
                <a:off x="1440" y="24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4350" name="Group 14"/>
            <p:cNvGrpSpPr>
              <a:grpSpLocks/>
            </p:cNvGrpSpPr>
            <p:nvPr/>
          </p:nvGrpSpPr>
          <p:grpSpPr bwMode="auto">
            <a:xfrm rot="5400000">
              <a:off x="2568" y="1688"/>
              <a:ext cx="48" cy="144"/>
              <a:chOff x="1440" y="2400"/>
              <a:chExt cx="48" cy="144"/>
            </a:xfrm>
          </p:grpSpPr>
          <p:sp>
            <p:nvSpPr>
              <p:cNvPr id="14353" name="Oval 15"/>
              <p:cNvSpPr>
                <a:spLocks noChangeArrowheads="1"/>
              </p:cNvSpPr>
              <p:nvPr/>
            </p:nvSpPr>
            <p:spPr bwMode="auto">
              <a:xfrm>
                <a:off x="1440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54" name="Oval 16"/>
              <p:cNvSpPr>
                <a:spLocks noChangeArrowheads="1"/>
              </p:cNvSpPr>
              <p:nvPr/>
            </p:nvSpPr>
            <p:spPr bwMode="auto">
              <a:xfrm>
                <a:off x="1440" y="24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351" name="Text Box 17"/>
            <p:cNvSpPr txBox="1">
              <a:spLocks noChangeArrowheads="1"/>
            </p:cNvSpPr>
            <p:nvPr/>
          </p:nvSpPr>
          <p:spPr bwMode="auto">
            <a:xfrm>
              <a:off x="2073" y="1504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H</a:t>
              </a:r>
            </a:p>
          </p:txBody>
        </p:sp>
        <p:sp>
          <p:nvSpPr>
            <p:cNvPr id="14352" name="Line 18"/>
            <p:cNvSpPr>
              <a:spLocks noChangeShapeType="1"/>
            </p:cNvSpPr>
            <p:nvPr/>
          </p:nvSpPr>
          <p:spPr bwMode="auto">
            <a:xfrm>
              <a:off x="2288" y="164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40" name="Text Box 19"/>
          <p:cNvSpPr txBox="1">
            <a:spLocks noChangeArrowheads="1"/>
          </p:cNvSpPr>
          <p:nvPr/>
        </p:nvSpPr>
        <p:spPr bwMode="auto">
          <a:xfrm>
            <a:off x="381000" y="141288"/>
            <a:ext cx="8897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4000" b="1" i="1">
                <a:solidFill>
                  <a:srgbClr val="C00000"/>
                </a:solidFill>
              </a:rPr>
              <a:t>Polar or Non-Polar? </a:t>
            </a:r>
          </a:p>
        </p:txBody>
      </p:sp>
      <p:sp>
        <p:nvSpPr>
          <p:cNvPr id="199700" name="Text Box 20"/>
          <p:cNvSpPr txBox="1">
            <a:spLocks noChangeArrowheads="1"/>
          </p:cNvSpPr>
          <p:nvPr/>
        </p:nvSpPr>
        <p:spPr bwMode="auto">
          <a:xfrm>
            <a:off x="3097213" y="2492375"/>
            <a:ext cx="18224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rgbClr val="FF0000"/>
                </a:solidFill>
              </a:rPr>
              <a:t>electron rich</a:t>
            </a:r>
          </a:p>
          <a:p>
            <a:pPr algn="ctr" eaLnBrk="0" hangingPunct="0"/>
            <a:r>
              <a:rPr lang="en-US" sz="2800">
                <a:solidFill>
                  <a:srgbClr val="FF0000"/>
                </a:solidFill>
              </a:rPr>
              <a:t>region</a:t>
            </a:r>
          </a:p>
        </p:txBody>
      </p:sp>
      <p:sp>
        <p:nvSpPr>
          <p:cNvPr id="199701" name="Text Box 21"/>
          <p:cNvSpPr txBox="1">
            <a:spLocks noChangeArrowheads="1"/>
          </p:cNvSpPr>
          <p:nvPr/>
        </p:nvSpPr>
        <p:spPr bwMode="auto">
          <a:xfrm>
            <a:off x="571500" y="2571750"/>
            <a:ext cx="2286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rgbClr val="0000FF"/>
                </a:solidFill>
              </a:rPr>
              <a:t>electron poor</a:t>
            </a:r>
          </a:p>
          <a:p>
            <a:pPr algn="ctr" eaLnBrk="0" hangingPunct="0"/>
            <a:r>
              <a:rPr lang="en-US" sz="2800">
                <a:solidFill>
                  <a:srgbClr val="0000FF"/>
                </a:solidFill>
              </a:rPr>
              <a:t>region</a:t>
            </a:r>
          </a:p>
        </p:txBody>
      </p:sp>
      <p:sp>
        <p:nvSpPr>
          <p:cNvPr id="199702" name="Text Box 22"/>
          <p:cNvSpPr txBox="1">
            <a:spLocks noChangeArrowheads="1"/>
          </p:cNvSpPr>
          <p:nvPr/>
        </p:nvSpPr>
        <p:spPr bwMode="auto">
          <a:xfrm>
            <a:off x="7643813" y="3000375"/>
            <a:ext cx="979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rgbClr val="FF0000"/>
                </a:solidFill>
              </a:rPr>
              <a:t>e</a:t>
            </a:r>
            <a:r>
              <a:rPr lang="en-US" sz="2800" baseline="30000">
                <a:solidFill>
                  <a:srgbClr val="FF0000"/>
                </a:solidFill>
              </a:rPr>
              <a:t>-</a:t>
            </a:r>
            <a:r>
              <a:rPr lang="en-US" sz="2800">
                <a:solidFill>
                  <a:srgbClr val="FF0000"/>
                </a:solidFill>
              </a:rPr>
              <a:t> rich</a:t>
            </a:r>
          </a:p>
        </p:txBody>
      </p:sp>
      <p:sp>
        <p:nvSpPr>
          <p:cNvPr id="199703" name="Text Box 23"/>
          <p:cNvSpPr txBox="1">
            <a:spLocks noChangeArrowheads="1"/>
          </p:cNvSpPr>
          <p:nvPr/>
        </p:nvSpPr>
        <p:spPr bwMode="auto">
          <a:xfrm>
            <a:off x="6143625" y="3000375"/>
            <a:ext cx="1292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rgbClr val="0000FF"/>
                </a:solidFill>
              </a:rPr>
              <a:t>e</a:t>
            </a:r>
            <a:r>
              <a:rPr lang="en-US" sz="2800" baseline="30000">
                <a:solidFill>
                  <a:srgbClr val="0000FF"/>
                </a:solidFill>
              </a:rPr>
              <a:t>-</a:t>
            </a:r>
            <a:r>
              <a:rPr lang="en-US" sz="2800">
                <a:solidFill>
                  <a:srgbClr val="0000FF"/>
                </a:solidFill>
              </a:rPr>
              <a:t> poor</a:t>
            </a:r>
          </a:p>
        </p:txBody>
      </p:sp>
      <p:sp>
        <p:nvSpPr>
          <p:cNvPr id="199704" name="Text Box 24"/>
          <p:cNvSpPr txBox="1">
            <a:spLocks noChangeArrowheads="1"/>
          </p:cNvSpPr>
          <p:nvPr/>
        </p:nvSpPr>
        <p:spPr bwMode="auto">
          <a:xfrm>
            <a:off x="6813550" y="3973513"/>
            <a:ext cx="676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rgbClr val="0000FF"/>
                </a:solidFill>
                <a:latin typeface="Times New Roman" pitchFamily="18" charset="0"/>
              </a:rPr>
              <a:t>∂ </a:t>
            </a:r>
            <a:r>
              <a:rPr lang="en-US" sz="3600" baseline="30000">
                <a:solidFill>
                  <a:srgbClr val="0000FF"/>
                </a:solidFill>
              </a:rPr>
              <a:t>+</a:t>
            </a:r>
          </a:p>
        </p:txBody>
      </p:sp>
      <p:sp>
        <p:nvSpPr>
          <p:cNvPr id="199705" name="Text Box 25"/>
          <p:cNvSpPr txBox="1">
            <a:spLocks noChangeArrowheads="1"/>
          </p:cNvSpPr>
          <p:nvPr/>
        </p:nvSpPr>
        <p:spPr bwMode="auto">
          <a:xfrm>
            <a:off x="7556500" y="3862388"/>
            <a:ext cx="49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3200">
                <a:solidFill>
                  <a:srgbClr val="FF0000"/>
                </a:solidFill>
              </a:rPr>
              <a:t>∂</a:t>
            </a:r>
            <a:r>
              <a:rPr lang="en-US" sz="4000" baseline="30000">
                <a:solidFill>
                  <a:srgbClr val="FF0000"/>
                </a:solidFill>
              </a:rPr>
              <a:t>-</a:t>
            </a:r>
            <a:endParaRPr lang="en-US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700" grpId="0" autoUpdateAnimBg="0"/>
      <p:bldP spid="199701" grpId="0" autoUpdateAnimBg="0"/>
      <p:bldP spid="199702" grpId="0" autoUpdateAnimBg="0"/>
      <p:bldP spid="199703" grpId="0" autoUpdateAnimBg="0"/>
      <p:bldP spid="199704" grpId="0" autoUpdateAnimBg="0"/>
      <p:bldP spid="199705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358346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Boron </a:t>
            </a:r>
            <a:r>
              <a:rPr lang="en-US" dirty="0" err="1" smtClean="0"/>
              <a:t>Trifluoride</a:t>
            </a:r>
            <a:r>
              <a:rPr lang="en-US" dirty="0" smtClean="0"/>
              <a:t> – Non-Polar (even)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143248"/>
            <a:ext cx="3311525" cy="3476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688"/>
            <a:ext cx="3886200" cy="36433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071802" y="1000108"/>
            <a:ext cx="2895600" cy="2133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b="1" dirty="0">
                <a:latin typeface="Perpetua" pitchFamily="18" charset="0"/>
              </a:rPr>
              <a:t>F</a:t>
            </a:r>
          </a:p>
          <a:p>
            <a:pPr algn="ctr"/>
            <a:endParaRPr lang="en-US" sz="2800" b="1" dirty="0">
              <a:latin typeface="Perpetua" pitchFamily="18" charset="0"/>
            </a:endParaRPr>
          </a:p>
          <a:p>
            <a:pPr algn="ctr"/>
            <a:r>
              <a:rPr lang="en-US" sz="2800" b="1" dirty="0">
                <a:latin typeface="Perpetua" pitchFamily="18" charset="0"/>
              </a:rPr>
              <a:t>B</a:t>
            </a:r>
          </a:p>
          <a:p>
            <a:pPr algn="ctr"/>
            <a:endParaRPr lang="en-US" sz="2800" b="1" dirty="0">
              <a:latin typeface="Perpetua" pitchFamily="18" charset="0"/>
            </a:endParaRPr>
          </a:p>
          <a:p>
            <a:pPr algn="ctr"/>
            <a:r>
              <a:rPr lang="en-US" sz="2800" b="1" dirty="0">
                <a:latin typeface="Perpetua" pitchFamily="18" charset="0"/>
              </a:rPr>
              <a:t>F                 </a:t>
            </a:r>
            <a:r>
              <a:rPr lang="en-US" sz="2800" b="1" dirty="0" err="1">
                <a:latin typeface="Perpetua" pitchFamily="18" charset="0"/>
              </a:rPr>
              <a:t>F</a:t>
            </a:r>
            <a:endParaRPr lang="en-US" sz="2800" b="1" dirty="0">
              <a:latin typeface="Perpetua" pitchFamily="18" charset="0"/>
            </a:endParaRP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 flipV="1">
            <a:off x="3910002" y="2295508"/>
            <a:ext cx="4572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4672002" y="2295508"/>
            <a:ext cx="5334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V="1">
            <a:off x="4519602" y="1457308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3605202" y="26765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3529002" y="27527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0" name="Oval 12"/>
          <p:cNvSpPr>
            <a:spLocks noChangeArrowheads="1"/>
          </p:cNvSpPr>
          <p:nvPr/>
        </p:nvSpPr>
        <p:spPr bwMode="auto">
          <a:xfrm>
            <a:off x="3910002" y="29813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Oval 13"/>
          <p:cNvSpPr>
            <a:spLocks noChangeArrowheads="1"/>
          </p:cNvSpPr>
          <p:nvPr/>
        </p:nvSpPr>
        <p:spPr bwMode="auto">
          <a:xfrm>
            <a:off x="3833802" y="30575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2" name="Oval 14"/>
          <p:cNvSpPr>
            <a:spLocks noChangeArrowheads="1"/>
          </p:cNvSpPr>
          <p:nvPr/>
        </p:nvSpPr>
        <p:spPr bwMode="auto">
          <a:xfrm>
            <a:off x="3529002" y="29813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3" name="Oval 15"/>
          <p:cNvSpPr>
            <a:spLocks noChangeArrowheads="1"/>
          </p:cNvSpPr>
          <p:nvPr/>
        </p:nvSpPr>
        <p:spPr bwMode="auto">
          <a:xfrm>
            <a:off x="3605202" y="30575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4" name="Oval 16"/>
          <p:cNvSpPr>
            <a:spLocks noChangeArrowheads="1"/>
          </p:cNvSpPr>
          <p:nvPr/>
        </p:nvSpPr>
        <p:spPr bwMode="auto">
          <a:xfrm>
            <a:off x="4976802" y="29813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5" name="Oval 17"/>
          <p:cNvSpPr>
            <a:spLocks noChangeArrowheads="1"/>
          </p:cNvSpPr>
          <p:nvPr/>
        </p:nvSpPr>
        <p:spPr bwMode="auto">
          <a:xfrm>
            <a:off x="5053002" y="30575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6" name="Oval 18"/>
          <p:cNvSpPr>
            <a:spLocks noChangeArrowheads="1"/>
          </p:cNvSpPr>
          <p:nvPr/>
        </p:nvSpPr>
        <p:spPr bwMode="auto">
          <a:xfrm>
            <a:off x="5357802" y="30575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7" name="Oval 19"/>
          <p:cNvSpPr>
            <a:spLocks noChangeArrowheads="1"/>
          </p:cNvSpPr>
          <p:nvPr/>
        </p:nvSpPr>
        <p:spPr bwMode="auto">
          <a:xfrm>
            <a:off x="5434002" y="29813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8" name="Oval 20"/>
          <p:cNvSpPr>
            <a:spLocks noChangeArrowheads="1"/>
          </p:cNvSpPr>
          <p:nvPr/>
        </p:nvSpPr>
        <p:spPr bwMode="auto">
          <a:xfrm>
            <a:off x="5357802" y="27527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9" name="Oval 21"/>
          <p:cNvSpPr>
            <a:spLocks noChangeArrowheads="1"/>
          </p:cNvSpPr>
          <p:nvPr/>
        </p:nvSpPr>
        <p:spPr bwMode="auto">
          <a:xfrm>
            <a:off x="5434002" y="28289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0" name="Oval 22"/>
          <p:cNvSpPr>
            <a:spLocks noChangeArrowheads="1"/>
          </p:cNvSpPr>
          <p:nvPr/>
        </p:nvSpPr>
        <p:spPr bwMode="auto">
          <a:xfrm>
            <a:off x="4291002" y="12287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1" name="Oval 23"/>
          <p:cNvSpPr>
            <a:spLocks noChangeArrowheads="1"/>
          </p:cNvSpPr>
          <p:nvPr/>
        </p:nvSpPr>
        <p:spPr bwMode="auto">
          <a:xfrm>
            <a:off x="4291002" y="10763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2" name="Oval 24"/>
          <p:cNvSpPr>
            <a:spLocks noChangeArrowheads="1"/>
          </p:cNvSpPr>
          <p:nvPr/>
        </p:nvSpPr>
        <p:spPr bwMode="auto">
          <a:xfrm>
            <a:off x="4672002" y="13049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3" name="Oval 25"/>
          <p:cNvSpPr>
            <a:spLocks noChangeArrowheads="1"/>
          </p:cNvSpPr>
          <p:nvPr/>
        </p:nvSpPr>
        <p:spPr bwMode="auto">
          <a:xfrm>
            <a:off x="4672002" y="11525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4" name="Oval 26"/>
          <p:cNvSpPr>
            <a:spLocks noChangeArrowheads="1"/>
          </p:cNvSpPr>
          <p:nvPr/>
        </p:nvSpPr>
        <p:spPr bwMode="auto">
          <a:xfrm>
            <a:off x="4443402" y="9239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5" name="Oval 27"/>
          <p:cNvSpPr>
            <a:spLocks noChangeArrowheads="1"/>
          </p:cNvSpPr>
          <p:nvPr/>
        </p:nvSpPr>
        <p:spPr bwMode="auto">
          <a:xfrm>
            <a:off x="4595802" y="1000108"/>
            <a:ext cx="76200" cy="76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228600" y="1219200"/>
            <a:ext cx="3048000" cy="1752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perlew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8"/>
          <p:cNvSpPr txBox="1">
            <a:spLocks noChangeArrowheads="1"/>
          </p:cNvSpPr>
          <p:nvPr/>
        </p:nvSpPr>
        <p:spPr bwMode="auto">
          <a:xfrm>
            <a:off x="762000" y="6096000"/>
            <a:ext cx="914400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Metal</a:t>
            </a:r>
          </a:p>
        </p:txBody>
      </p:sp>
      <p:sp>
        <p:nvSpPr>
          <p:cNvPr id="16388" name="Text Box 9"/>
          <p:cNvSpPr txBox="1">
            <a:spLocks noChangeArrowheads="1"/>
          </p:cNvSpPr>
          <p:nvPr/>
        </p:nvSpPr>
        <p:spPr bwMode="auto">
          <a:xfrm>
            <a:off x="2384425" y="6172200"/>
            <a:ext cx="10445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Times New Roman" pitchFamily="18" charset="0"/>
            </a:endParaRPr>
          </a:p>
        </p:txBody>
      </p:sp>
      <p:sp>
        <p:nvSpPr>
          <p:cNvPr id="16389" name="Text Box 10"/>
          <p:cNvSpPr txBox="1">
            <a:spLocks noChangeArrowheads="1"/>
          </p:cNvSpPr>
          <p:nvPr/>
        </p:nvSpPr>
        <p:spPr bwMode="auto">
          <a:xfrm>
            <a:off x="2362200" y="6003925"/>
            <a:ext cx="1295400" cy="8540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Metalloids</a:t>
            </a:r>
          </a:p>
          <a:p>
            <a:pPr>
              <a:spcBef>
                <a:spcPct val="50000"/>
              </a:spcBef>
            </a:pPr>
            <a:endParaRPr lang="en-US" sz="2000">
              <a:latin typeface="Times New Roman" pitchFamily="18" charset="0"/>
            </a:endParaRPr>
          </a:p>
        </p:txBody>
      </p:sp>
      <p:sp>
        <p:nvSpPr>
          <p:cNvPr id="16390" name="Text Box 11"/>
          <p:cNvSpPr txBox="1">
            <a:spLocks noChangeArrowheads="1"/>
          </p:cNvSpPr>
          <p:nvPr/>
        </p:nvSpPr>
        <p:spPr bwMode="auto">
          <a:xfrm>
            <a:off x="4114800" y="6019800"/>
            <a:ext cx="1219200" cy="36671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Times New Roman" pitchFamily="18" charset="0"/>
              </a:rPr>
              <a:t>Nonmetals</a:t>
            </a:r>
          </a:p>
        </p:txBody>
      </p:sp>
      <p:sp>
        <p:nvSpPr>
          <p:cNvPr id="16391" name="Text Box 12"/>
          <p:cNvSpPr txBox="1">
            <a:spLocks noChangeArrowheads="1"/>
          </p:cNvSpPr>
          <p:nvPr/>
        </p:nvSpPr>
        <p:spPr bwMode="auto">
          <a:xfrm>
            <a:off x="381000" y="381000"/>
            <a:ext cx="38100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I</a:t>
            </a:r>
          </a:p>
        </p:txBody>
      </p:sp>
      <p:sp>
        <p:nvSpPr>
          <p:cNvPr id="16392" name="Text Box 13"/>
          <p:cNvSpPr txBox="1">
            <a:spLocks noChangeArrowheads="1"/>
          </p:cNvSpPr>
          <p:nvPr/>
        </p:nvSpPr>
        <p:spPr bwMode="auto">
          <a:xfrm>
            <a:off x="1066800" y="38100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II</a:t>
            </a:r>
          </a:p>
        </p:txBody>
      </p:sp>
      <p:sp>
        <p:nvSpPr>
          <p:cNvPr id="16393" name="Text Box 14"/>
          <p:cNvSpPr txBox="1">
            <a:spLocks noChangeArrowheads="1"/>
          </p:cNvSpPr>
          <p:nvPr/>
        </p:nvSpPr>
        <p:spPr bwMode="auto">
          <a:xfrm>
            <a:off x="4495800" y="381000"/>
            <a:ext cx="68580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III</a:t>
            </a:r>
          </a:p>
        </p:txBody>
      </p:sp>
      <p:sp>
        <p:nvSpPr>
          <p:cNvPr id="16394" name="Text Box 15"/>
          <p:cNvSpPr txBox="1">
            <a:spLocks noChangeArrowheads="1"/>
          </p:cNvSpPr>
          <p:nvPr/>
        </p:nvSpPr>
        <p:spPr bwMode="auto">
          <a:xfrm>
            <a:off x="5257800" y="381000"/>
            <a:ext cx="68580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IV</a:t>
            </a:r>
          </a:p>
        </p:txBody>
      </p:sp>
      <p:sp>
        <p:nvSpPr>
          <p:cNvPr id="16395" name="Text Box 16"/>
          <p:cNvSpPr txBox="1">
            <a:spLocks noChangeArrowheads="1"/>
          </p:cNvSpPr>
          <p:nvPr/>
        </p:nvSpPr>
        <p:spPr bwMode="auto">
          <a:xfrm>
            <a:off x="6019800" y="381000"/>
            <a:ext cx="68580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V</a:t>
            </a:r>
          </a:p>
        </p:txBody>
      </p:sp>
      <p:sp>
        <p:nvSpPr>
          <p:cNvPr id="16396" name="Text Box 17"/>
          <p:cNvSpPr txBox="1">
            <a:spLocks noChangeArrowheads="1"/>
          </p:cNvSpPr>
          <p:nvPr/>
        </p:nvSpPr>
        <p:spPr bwMode="auto">
          <a:xfrm>
            <a:off x="6858000" y="381000"/>
            <a:ext cx="53340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VI</a:t>
            </a:r>
          </a:p>
        </p:txBody>
      </p:sp>
      <p:sp>
        <p:nvSpPr>
          <p:cNvPr id="16397" name="Text Box 20"/>
          <p:cNvSpPr txBox="1">
            <a:spLocks noChangeArrowheads="1"/>
          </p:cNvSpPr>
          <p:nvPr/>
        </p:nvSpPr>
        <p:spPr bwMode="auto">
          <a:xfrm>
            <a:off x="7467600" y="381000"/>
            <a:ext cx="60960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VII</a:t>
            </a:r>
          </a:p>
        </p:txBody>
      </p:sp>
      <p:sp>
        <p:nvSpPr>
          <p:cNvPr id="16398" name="Text Box 21"/>
          <p:cNvSpPr txBox="1">
            <a:spLocks noChangeArrowheads="1"/>
          </p:cNvSpPr>
          <p:nvPr/>
        </p:nvSpPr>
        <p:spPr bwMode="auto">
          <a:xfrm>
            <a:off x="8229600" y="381000"/>
            <a:ext cx="91440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VIII</a:t>
            </a:r>
          </a:p>
        </p:txBody>
      </p:sp>
      <p:sp>
        <p:nvSpPr>
          <p:cNvPr id="16399" name="Text Box 22"/>
          <p:cNvSpPr txBox="1">
            <a:spLocks noChangeArrowheads="1"/>
          </p:cNvSpPr>
          <p:nvPr/>
        </p:nvSpPr>
        <p:spPr bwMode="auto">
          <a:xfrm>
            <a:off x="1981200" y="2819400"/>
            <a:ext cx="22098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Transition metals</a:t>
            </a:r>
          </a:p>
        </p:txBody>
      </p:sp>
      <p:sp>
        <p:nvSpPr>
          <p:cNvPr id="16400" name="Rectangle 23"/>
          <p:cNvSpPr>
            <a:spLocks noGrp="1" noChangeArrowheads="1"/>
          </p:cNvSpPr>
          <p:nvPr>
            <p:ph type="title"/>
          </p:nvPr>
        </p:nvSpPr>
        <p:spPr>
          <a:xfrm>
            <a:off x="1785938" y="214313"/>
            <a:ext cx="3729037" cy="1143000"/>
          </a:xfrm>
          <a:noFill/>
        </p:spPr>
        <p:txBody>
          <a:bodyPr/>
          <a:lstStyle/>
          <a:p>
            <a:r>
              <a:rPr lang="en-US" smtClean="0"/>
              <a:t>Lewis Dot</a:t>
            </a:r>
            <a:br>
              <a:rPr lang="en-US" smtClean="0"/>
            </a:br>
            <a:r>
              <a:rPr lang="en-US" smtClean="0"/>
              <a:t> Diagrams</a:t>
            </a:r>
          </a:p>
        </p:txBody>
      </p:sp>
      <p:sp>
        <p:nvSpPr>
          <p:cNvPr id="16401" name="Rectangle 25"/>
          <p:cNvSpPr>
            <a:spLocks noChangeArrowheads="1"/>
          </p:cNvSpPr>
          <p:nvPr/>
        </p:nvSpPr>
        <p:spPr bwMode="auto">
          <a:xfrm>
            <a:off x="76200" y="5791200"/>
            <a:ext cx="8915400" cy="990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228600" y="5867400"/>
            <a:ext cx="8832850" cy="4762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en-US" sz="2800">
                <a:solidFill>
                  <a:schemeClr val="tx2"/>
                </a:solidFill>
              </a:rPr>
              <a:t>Lewis Dot Diagrams are used in both ionic and covalent bonding</a:t>
            </a:r>
            <a:r>
              <a:rPr lang="en-US" sz="280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6403" name="Line 26"/>
          <p:cNvSpPr>
            <a:spLocks noChangeShapeType="1"/>
          </p:cNvSpPr>
          <p:nvPr/>
        </p:nvSpPr>
        <p:spPr bwMode="auto">
          <a:xfrm>
            <a:off x="3048000" y="3200400"/>
            <a:ext cx="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610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rgbClr val="C00000"/>
                </a:solidFill>
              </a:rPr>
              <a:t>A </a:t>
            </a:r>
            <a:r>
              <a:rPr lang="en-US" sz="2800" b="1" i="1">
                <a:solidFill>
                  <a:srgbClr val="C00000"/>
                </a:solidFill>
              </a:rPr>
              <a:t>covalent/molecular bond</a:t>
            </a:r>
            <a:r>
              <a:rPr lang="en-US" sz="2800">
                <a:solidFill>
                  <a:srgbClr val="C00000"/>
                </a:solidFill>
              </a:rPr>
              <a:t> is a chemical bond in which two or more electrons are shared by two atoms.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1428750"/>
            <a:ext cx="8945563" cy="1743075"/>
            <a:chOff x="96" y="125"/>
            <a:chExt cx="5635" cy="1098"/>
          </a:xfrm>
        </p:grpSpPr>
        <p:sp>
          <p:nvSpPr>
            <p:cNvPr id="1174" name="Text Box 4"/>
            <p:cNvSpPr txBox="1">
              <a:spLocks noChangeArrowheads="1"/>
            </p:cNvSpPr>
            <p:nvPr/>
          </p:nvSpPr>
          <p:spPr bwMode="auto">
            <a:xfrm>
              <a:off x="1080" y="125"/>
              <a:ext cx="465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800" b="1">
                  <a:solidFill>
                    <a:srgbClr val="C00000"/>
                  </a:solidFill>
                </a:rPr>
                <a:t>Why should two atoms share electrons?</a:t>
              </a:r>
            </a:p>
          </p:txBody>
        </p:sp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96" y="192"/>
            <a:ext cx="539" cy="1031"/>
          </p:xfrm>
          <a:graphic>
            <a:graphicData uri="http://schemas.openxmlformats.org/presentationml/2006/ole">
              <p:oleObj spid="_x0000_s1026" name="Clip" r:id="rId3" imgW="856440" imgH="1637640" progId="">
                <p:embed/>
              </p:oleObj>
            </a:graphicData>
          </a:graphic>
        </p:graphicFrame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614613" y="2362200"/>
            <a:ext cx="444500" cy="471488"/>
            <a:chOff x="1440" y="2320"/>
            <a:chExt cx="280" cy="297"/>
          </a:xfrm>
        </p:grpSpPr>
        <p:sp>
          <p:nvSpPr>
            <p:cNvPr id="1163" name="Text Box 7"/>
            <p:cNvSpPr txBox="1">
              <a:spLocks noChangeArrowheads="1"/>
            </p:cNvSpPr>
            <p:nvPr/>
          </p:nvSpPr>
          <p:spPr bwMode="auto">
            <a:xfrm>
              <a:off x="1468" y="2329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F</a:t>
              </a:r>
            </a:p>
          </p:txBody>
        </p:sp>
        <p:grpSp>
          <p:nvGrpSpPr>
            <p:cNvPr id="1164" name="Group 8"/>
            <p:cNvGrpSpPr>
              <a:grpSpLocks/>
            </p:cNvGrpSpPr>
            <p:nvPr/>
          </p:nvGrpSpPr>
          <p:grpSpPr bwMode="auto">
            <a:xfrm>
              <a:off x="1440" y="2400"/>
              <a:ext cx="48" cy="144"/>
              <a:chOff x="1440" y="2400"/>
              <a:chExt cx="48" cy="144"/>
            </a:xfrm>
          </p:grpSpPr>
          <p:sp>
            <p:nvSpPr>
              <p:cNvPr id="1172" name="Oval 9"/>
              <p:cNvSpPr>
                <a:spLocks noChangeArrowheads="1"/>
              </p:cNvSpPr>
              <p:nvPr/>
            </p:nvSpPr>
            <p:spPr bwMode="auto">
              <a:xfrm>
                <a:off x="1440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3" name="Oval 10"/>
              <p:cNvSpPr>
                <a:spLocks noChangeArrowheads="1"/>
              </p:cNvSpPr>
              <p:nvPr/>
            </p:nvSpPr>
            <p:spPr bwMode="auto">
              <a:xfrm>
                <a:off x="1440" y="24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65" name="Oval 11"/>
            <p:cNvSpPr>
              <a:spLocks noChangeArrowheads="1"/>
            </p:cNvSpPr>
            <p:nvPr/>
          </p:nvSpPr>
          <p:spPr bwMode="auto">
            <a:xfrm>
              <a:off x="1672" y="2400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66" name="Group 12"/>
            <p:cNvGrpSpPr>
              <a:grpSpLocks/>
            </p:cNvGrpSpPr>
            <p:nvPr/>
          </p:nvGrpSpPr>
          <p:grpSpPr bwMode="auto">
            <a:xfrm rot="5400000">
              <a:off x="1552" y="2272"/>
              <a:ext cx="48" cy="144"/>
              <a:chOff x="1440" y="2400"/>
              <a:chExt cx="48" cy="144"/>
            </a:xfrm>
          </p:grpSpPr>
          <p:sp>
            <p:nvSpPr>
              <p:cNvPr id="1170" name="Oval 13"/>
              <p:cNvSpPr>
                <a:spLocks noChangeArrowheads="1"/>
              </p:cNvSpPr>
              <p:nvPr/>
            </p:nvSpPr>
            <p:spPr bwMode="auto">
              <a:xfrm>
                <a:off x="1440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1" name="Oval 14"/>
              <p:cNvSpPr>
                <a:spLocks noChangeArrowheads="1"/>
              </p:cNvSpPr>
              <p:nvPr/>
            </p:nvSpPr>
            <p:spPr bwMode="auto">
              <a:xfrm>
                <a:off x="1440" y="24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67" name="Group 15"/>
            <p:cNvGrpSpPr>
              <a:grpSpLocks/>
            </p:cNvGrpSpPr>
            <p:nvPr/>
          </p:nvGrpSpPr>
          <p:grpSpPr bwMode="auto">
            <a:xfrm rot="5400000">
              <a:off x="1552" y="2520"/>
              <a:ext cx="48" cy="144"/>
              <a:chOff x="1440" y="2400"/>
              <a:chExt cx="48" cy="144"/>
            </a:xfrm>
          </p:grpSpPr>
          <p:sp>
            <p:nvSpPr>
              <p:cNvPr id="1168" name="Oval 16"/>
              <p:cNvSpPr>
                <a:spLocks noChangeArrowheads="1"/>
              </p:cNvSpPr>
              <p:nvPr/>
            </p:nvSpPr>
            <p:spPr bwMode="auto">
              <a:xfrm>
                <a:off x="1440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9" name="Oval 17"/>
              <p:cNvSpPr>
                <a:spLocks noChangeArrowheads="1"/>
              </p:cNvSpPr>
              <p:nvPr/>
            </p:nvSpPr>
            <p:spPr bwMode="auto">
              <a:xfrm>
                <a:off x="1440" y="24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3303588" y="2362200"/>
            <a:ext cx="1039812" cy="471488"/>
            <a:chOff x="2081" y="1488"/>
            <a:chExt cx="655" cy="297"/>
          </a:xfrm>
        </p:grpSpPr>
        <p:grpSp>
          <p:nvGrpSpPr>
            <p:cNvPr id="1150" name="Group 19"/>
            <p:cNvGrpSpPr>
              <a:grpSpLocks/>
            </p:cNvGrpSpPr>
            <p:nvPr/>
          </p:nvGrpSpPr>
          <p:grpSpPr bwMode="auto">
            <a:xfrm>
              <a:off x="2464" y="1488"/>
              <a:ext cx="272" cy="297"/>
              <a:chOff x="2272" y="2160"/>
              <a:chExt cx="272" cy="297"/>
            </a:xfrm>
          </p:grpSpPr>
          <p:sp>
            <p:nvSpPr>
              <p:cNvPr id="1152" name="Text Box 20"/>
              <p:cNvSpPr txBox="1">
                <a:spLocks noChangeArrowheads="1"/>
              </p:cNvSpPr>
              <p:nvPr/>
            </p:nvSpPr>
            <p:spPr bwMode="auto">
              <a:xfrm>
                <a:off x="2292" y="2169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F</a:t>
                </a:r>
              </a:p>
            </p:txBody>
          </p:sp>
          <p:grpSp>
            <p:nvGrpSpPr>
              <p:cNvPr id="1153" name="Group 21"/>
              <p:cNvGrpSpPr>
                <a:grpSpLocks/>
              </p:cNvGrpSpPr>
              <p:nvPr/>
            </p:nvGrpSpPr>
            <p:grpSpPr bwMode="auto">
              <a:xfrm>
                <a:off x="2496" y="2240"/>
                <a:ext cx="48" cy="144"/>
                <a:chOff x="1440" y="2400"/>
                <a:chExt cx="48" cy="144"/>
              </a:xfrm>
            </p:grpSpPr>
            <p:sp>
              <p:nvSpPr>
                <p:cNvPr id="1161" name="Oval 22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62" name="Oval 23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154" name="Oval 24"/>
              <p:cNvSpPr>
                <a:spLocks noChangeArrowheads="1"/>
              </p:cNvSpPr>
              <p:nvPr/>
            </p:nvSpPr>
            <p:spPr bwMode="auto">
              <a:xfrm>
                <a:off x="2272" y="233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55" name="Group 25"/>
              <p:cNvGrpSpPr>
                <a:grpSpLocks/>
              </p:cNvGrpSpPr>
              <p:nvPr/>
            </p:nvGrpSpPr>
            <p:grpSpPr bwMode="auto">
              <a:xfrm rot="5400000">
                <a:off x="2376" y="2112"/>
                <a:ext cx="48" cy="144"/>
                <a:chOff x="1440" y="2400"/>
                <a:chExt cx="48" cy="144"/>
              </a:xfrm>
            </p:grpSpPr>
            <p:sp>
              <p:nvSpPr>
                <p:cNvPr id="1159" name="Oval 26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60" name="Oval 27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56" name="Group 28"/>
              <p:cNvGrpSpPr>
                <a:grpSpLocks/>
              </p:cNvGrpSpPr>
              <p:nvPr/>
            </p:nvGrpSpPr>
            <p:grpSpPr bwMode="auto">
              <a:xfrm rot="5400000">
                <a:off x="2376" y="2360"/>
                <a:ext cx="48" cy="144"/>
                <a:chOff x="1440" y="2400"/>
                <a:chExt cx="48" cy="144"/>
              </a:xfrm>
            </p:grpSpPr>
            <p:sp>
              <p:nvSpPr>
                <p:cNvPr id="1157" name="Oval 29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58" name="Oval 30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151" name="Text Box 31"/>
            <p:cNvSpPr txBox="1">
              <a:spLocks noChangeArrowheads="1"/>
            </p:cNvSpPr>
            <p:nvPr/>
          </p:nvSpPr>
          <p:spPr bwMode="auto">
            <a:xfrm>
              <a:off x="2081" y="1492"/>
              <a:ext cx="2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+</a:t>
              </a:r>
            </a:p>
          </p:txBody>
        </p:sp>
      </p:grpSp>
      <p:grpSp>
        <p:nvGrpSpPr>
          <p:cNvPr id="12" name="Group 32"/>
          <p:cNvGrpSpPr>
            <a:grpSpLocks/>
          </p:cNvGrpSpPr>
          <p:nvPr/>
        </p:nvGrpSpPr>
        <p:grpSpPr bwMode="auto">
          <a:xfrm>
            <a:off x="2501900" y="2273300"/>
            <a:ext cx="714375" cy="1211263"/>
            <a:chOff x="1576" y="1432"/>
            <a:chExt cx="450" cy="763"/>
          </a:xfrm>
        </p:grpSpPr>
        <p:sp>
          <p:nvSpPr>
            <p:cNvPr id="1148" name="Oval 33"/>
            <p:cNvSpPr>
              <a:spLocks noChangeArrowheads="1"/>
            </p:cNvSpPr>
            <p:nvPr/>
          </p:nvSpPr>
          <p:spPr bwMode="auto">
            <a:xfrm>
              <a:off x="1576" y="1432"/>
              <a:ext cx="432" cy="432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98" name="Text Box 34"/>
            <p:cNvSpPr txBox="1">
              <a:spLocks noChangeArrowheads="1"/>
            </p:cNvSpPr>
            <p:nvPr/>
          </p:nvSpPr>
          <p:spPr bwMode="auto">
            <a:xfrm>
              <a:off x="1613" y="1865"/>
              <a:ext cx="4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2800" dirty="0">
                  <a:solidFill>
                    <a:schemeClr val="tx1">
                      <a:lumMod val="75000"/>
                    </a:schemeClr>
                  </a:solidFill>
                </a:rPr>
                <a:t>7e</a:t>
              </a:r>
              <a:r>
                <a:rPr lang="en-US" sz="2800" baseline="30000" dirty="0">
                  <a:solidFill>
                    <a:schemeClr val="tx1">
                      <a:lumMod val="75000"/>
                    </a:schemeClr>
                  </a:solidFill>
                </a:rPr>
                <a:t>-</a:t>
              </a:r>
              <a:endParaRPr lang="en-US" sz="2800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35"/>
          <p:cNvGrpSpPr>
            <a:grpSpLocks/>
          </p:cNvGrpSpPr>
          <p:nvPr/>
        </p:nvGrpSpPr>
        <p:grpSpPr bwMode="auto">
          <a:xfrm>
            <a:off x="3784600" y="2273300"/>
            <a:ext cx="714375" cy="1211263"/>
            <a:chOff x="1576" y="1432"/>
            <a:chExt cx="450" cy="763"/>
          </a:xfrm>
        </p:grpSpPr>
        <p:sp>
          <p:nvSpPr>
            <p:cNvPr id="1146" name="Oval 36"/>
            <p:cNvSpPr>
              <a:spLocks noChangeArrowheads="1"/>
            </p:cNvSpPr>
            <p:nvPr/>
          </p:nvSpPr>
          <p:spPr bwMode="auto">
            <a:xfrm>
              <a:off x="1576" y="1432"/>
              <a:ext cx="432" cy="432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501" name="Text Box 37"/>
            <p:cNvSpPr txBox="1">
              <a:spLocks noChangeArrowheads="1"/>
            </p:cNvSpPr>
            <p:nvPr/>
          </p:nvSpPr>
          <p:spPr bwMode="auto">
            <a:xfrm>
              <a:off x="1613" y="1865"/>
              <a:ext cx="4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2800" dirty="0">
                  <a:solidFill>
                    <a:schemeClr val="tx1">
                      <a:lumMod val="75000"/>
                    </a:schemeClr>
                  </a:solidFill>
                </a:rPr>
                <a:t>7e</a:t>
              </a:r>
              <a:r>
                <a:rPr lang="en-US" sz="2800" baseline="30000" dirty="0">
                  <a:solidFill>
                    <a:schemeClr val="tx1">
                      <a:lumMod val="75000"/>
                    </a:schemeClr>
                  </a:solidFill>
                </a:rPr>
                <a:t>-</a:t>
              </a:r>
              <a:endParaRPr lang="en-US" sz="2800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sp>
        <p:nvSpPr>
          <p:cNvPr id="190502" name="Line 38"/>
          <p:cNvSpPr>
            <a:spLocks noChangeShapeType="1"/>
          </p:cNvSpPr>
          <p:nvPr/>
        </p:nvSpPr>
        <p:spPr bwMode="auto">
          <a:xfrm>
            <a:off x="4572000" y="2590800"/>
            <a:ext cx="762000" cy="0"/>
          </a:xfrm>
          <a:prstGeom prst="line">
            <a:avLst/>
          </a:prstGeom>
          <a:noFill/>
          <a:ln w="31750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4" name="Group 39"/>
          <p:cNvGrpSpPr>
            <a:grpSpLocks/>
          </p:cNvGrpSpPr>
          <p:nvPr/>
        </p:nvGrpSpPr>
        <p:grpSpPr bwMode="auto">
          <a:xfrm>
            <a:off x="5575300" y="2362200"/>
            <a:ext cx="800100" cy="471488"/>
            <a:chOff x="3512" y="1488"/>
            <a:chExt cx="504" cy="297"/>
          </a:xfrm>
        </p:grpSpPr>
        <p:grpSp>
          <p:nvGrpSpPr>
            <p:cNvPr id="1122" name="Group 40"/>
            <p:cNvGrpSpPr>
              <a:grpSpLocks/>
            </p:cNvGrpSpPr>
            <p:nvPr/>
          </p:nvGrpSpPr>
          <p:grpSpPr bwMode="auto">
            <a:xfrm>
              <a:off x="3512" y="1488"/>
              <a:ext cx="280" cy="297"/>
              <a:chOff x="1440" y="2320"/>
              <a:chExt cx="280" cy="297"/>
            </a:xfrm>
          </p:grpSpPr>
          <p:sp>
            <p:nvSpPr>
              <p:cNvPr id="1135" name="Text Box 41"/>
              <p:cNvSpPr txBox="1">
                <a:spLocks noChangeArrowheads="1"/>
              </p:cNvSpPr>
              <p:nvPr/>
            </p:nvSpPr>
            <p:spPr bwMode="auto">
              <a:xfrm>
                <a:off x="1468" y="2329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F</a:t>
                </a:r>
              </a:p>
            </p:txBody>
          </p:sp>
          <p:grpSp>
            <p:nvGrpSpPr>
              <p:cNvPr id="1136" name="Group 42"/>
              <p:cNvGrpSpPr>
                <a:grpSpLocks/>
              </p:cNvGrpSpPr>
              <p:nvPr/>
            </p:nvGrpSpPr>
            <p:grpSpPr bwMode="auto">
              <a:xfrm>
                <a:off x="1440" y="2400"/>
                <a:ext cx="48" cy="144"/>
                <a:chOff x="1440" y="2400"/>
                <a:chExt cx="48" cy="144"/>
              </a:xfrm>
            </p:grpSpPr>
            <p:sp>
              <p:nvSpPr>
                <p:cNvPr id="1144" name="Oval 43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5" name="Oval 44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137" name="Oval 45"/>
              <p:cNvSpPr>
                <a:spLocks noChangeArrowheads="1"/>
              </p:cNvSpPr>
              <p:nvPr/>
            </p:nvSpPr>
            <p:spPr bwMode="auto">
              <a:xfrm>
                <a:off x="1672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38" name="Group 46"/>
              <p:cNvGrpSpPr>
                <a:grpSpLocks/>
              </p:cNvGrpSpPr>
              <p:nvPr/>
            </p:nvGrpSpPr>
            <p:grpSpPr bwMode="auto">
              <a:xfrm rot="5400000">
                <a:off x="1552" y="2272"/>
                <a:ext cx="48" cy="144"/>
                <a:chOff x="1440" y="2400"/>
                <a:chExt cx="48" cy="144"/>
              </a:xfrm>
            </p:grpSpPr>
            <p:sp>
              <p:nvSpPr>
                <p:cNvPr id="1142" name="Oval 47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3" name="Oval 48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9" name="Group 49"/>
              <p:cNvGrpSpPr>
                <a:grpSpLocks/>
              </p:cNvGrpSpPr>
              <p:nvPr/>
            </p:nvGrpSpPr>
            <p:grpSpPr bwMode="auto">
              <a:xfrm rot="5400000">
                <a:off x="1552" y="2520"/>
                <a:ext cx="48" cy="144"/>
                <a:chOff x="1440" y="2400"/>
                <a:chExt cx="48" cy="144"/>
              </a:xfrm>
            </p:grpSpPr>
            <p:sp>
              <p:nvSpPr>
                <p:cNvPr id="1140" name="Oval 50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1" name="Oval 51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23" name="Group 52"/>
            <p:cNvGrpSpPr>
              <a:grpSpLocks/>
            </p:cNvGrpSpPr>
            <p:nvPr/>
          </p:nvGrpSpPr>
          <p:grpSpPr bwMode="auto">
            <a:xfrm>
              <a:off x="3744" y="1488"/>
              <a:ext cx="272" cy="297"/>
              <a:chOff x="2272" y="2160"/>
              <a:chExt cx="272" cy="297"/>
            </a:xfrm>
          </p:grpSpPr>
          <p:sp>
            <p:nvSpPr>
              <p:cNvPr id="1124" name="Text Box 53"/>
              <p:cNvSpPr txBox="1">
                <a:spLocks noChangeArrowheads="1"/>
              </p:cNvSpPr>
              <p:nvPr/>
            </p:nvSpPr>
            <p:spPr bwMode="auto">
              <a:xfrm>
                <a:off x="2292" y="2169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F</a:t>
                </a:r>
              </a:p>
            </p:txBody>
          </p:sp>
          <p:grpSp>
            <p:nvGrpSpPr>
              <p:cNvPr id="1125" name="Group 54"/>
              <p:cNvGrpSpPr>
                <a:grpSpLocks/>
              </p:cNvGrpSpPr>
              <p:nvPr/>
            </p:nvGrpSpPr>
            <p:grpSpPr bwMode="auto">
              <a:xfrm>
                <a:off x="2496" y="2240"/>
                <a:ext cx="48" cy="144"/>
                <a:chOff x="1440" y="2400"/>
                <a:chExt cx="48" cy="144"/>
              </a:xfrm>
            </p:grpSpPr>
            <p:sp>
              <p:nvSpPr>
                <p:cNvPr id="1133" name="Oval 55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4" name="Oval 56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126" name="Oval 57"/>
              <p:cNvSpPr>
                <a:spLocks noChangeArrowheads="1"/>
              </p:cNvSpPr>
              <p:nvPr/>
            </p:nvSpPr>
            <p:spPr bwMode="auto">
              <a:xfrm>
                <a:off x="2272" y="233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27" name="Group 58"/>
              <p:cNvGrpSpPr>
                <a:grpSpLocks/>
              </p:cNvGrpSpPr>
              <p:nvPr/>
            </p:nvGrpSpPr>
            <p:grpSpPr bwMode="auto">
              <a:xfrm rot="5400000">
                <a:off x="2376" y="2112"/>
                <a:ext cx="48" cy="144"/>
                <a:chOff x="1440" y="2400"/>
                <a:chExt cx="48" cy="144"/>
              </a:xfrm>
            </p:grpSpPr>
            <p:sp>
              <p:nvSpPr>
                <p:cNvPr id="1131" name="Oval 59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" name="Oval 60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28" name="Group 61"/>
              <p:cNvGrpSpPr>
                <a:grpSpLocks/>
              </p:cNvGrpSpPr>
              <p:nvPr/>
            </p:nvGrpSpPr>
            <p:grpSpPr bwMode="auto">
              <a:xfrm rot="5400000">
                <a:off x="2376" y="2360"/>
                <a:ext cx="48" cy="144"/>
                <a:chOff x="1440" y="2400"/>
                <a:chExt cx="48" cy="144"/>
              </a:xfrm>
            </p:grpSpPr>
            <p:sp>
              <p:nvSpPr>
                <p:cNvPr id="1129" name="Oval 62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" name="Oval 63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3" name="Group 64"/>
          <p:cNvGrpSpPr>
            <a:grpSpLocks/>
          </p:cNvGrpSpPr>
          <p:nvPr/>
        </p:nvGrpSpPr>
        <p:grpSpPr bwMode="auto">
          <a:xfrm>
            <a:off x="5384800" y="2286000"/>
            <a:ext cx="714375" cy="1211263"/>
            <a:chOff x="1576" y="1432"/>
            <a:chExt cx="450" cy="763"/>
          </a:xfrm>
        </p:grpSpPr>
        <p:sp>
          <p:nvSpPr>
            <p:cNvPr id="1120" name="Oval 65"/>
            <p:cNvSpPr>
              <a:spLocks noChangeArrowheads="1"/>
            </p:cNvSpPr>
            <p:nvPr/>
          </p:nvSpPr>
          <p:spPr bwMode="auto">
            <a:xfrm>
              <a:off x="1576" y="1432"/>
              <a:ext cx="432" cy="432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530" name="Text Box 66"/>
            <p:cNvSpPr txBox="1">
              <a:spLocks noChangeArrowheads="1"/>
            </p:cNvSpPr>
            <p:nvPr/>
          </p:nvSpPr>
          <p:spPr bwMode="auto">
            <a:xfrm>
              <a:off x="1613" y="1865"/>
              <a:ext cx="4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2800" dirty="0">
                  <a:solidFill>
                    <a:schemeClr val="tx1">
                      <a:lumMod val="75000"/>
                    </a:schemeClr>
                  </a:solidFill>
                </a:rPr>
                <a:t>8e</a:t>
              </a:r>
              <a:r>
                <a:rPr lang="en-US" sz="2800" baseline="30000" dirty="0">
                  <a:solidFill>
                    <a:schemeClr val="tx1">
                      <a:lumMod val="75000"/>
                    </a:schemeClr>
                  </a:solidFill>
                </a:rPr>
                <a:t>-</a:t>
              </a:r>
              <a:endParaRPr lang="en-US" sz="2800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grpSp>
        <p:nvGrpSpPr>
          <p:cNvPr id="24" name="Group 67"/>
          <p:cNvGrpSpPr>
            <a:grpSpLocks/>
          </p:cNvGrpSpPr>
          <p:nvPr/>
        </p:nvGrpSpPr>
        <p:grpSpPr bwMode="auto">
          <a:xfrm>
            <a:off x="5918200" y="2286000"/>
            <a:ext cx="714375" cy="1211263"/>
            <a:chOff x="1576" y="1432"/>
            <a:chExt cx="450" cy="763"/>
          </a:xfrm>
        </p:grpSpPr>
        <p:sp>
          <p:nvSpPr>
            <p:cNvPr id="1118" name="Oval 68"/>
            <p:cNvSpPr>
              <a:spLocks noChangeArrowheads="1"/>
            </p:cNvSpPr>
            <p:nvPr/>
          </p:nvSpPr>
          <p:spPr bwMode="auto">
            <a:xfrm>
              <a:off x="1576" y="1432"/>
              <a:ext cx="432" cy="432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533" name="Text Box 69"/>
            <p:cNvSpPr txBox="1">
              <a:spLocks noChangeArrowheads="1"/>
            </p:cNvSpPr>
            <p:nvPr/>
          </p:nvSpPr>
          <p:spPr bwMode="auto">
            <a:xfrm>
              <a:off x="1613" y="1865"/>
              <a:ext cx="4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sz="2800" dirty="0">
                  <a:solidFill>
                    <a:schemeClr val="tx1">
                      <a:lumMod val="75000"/>
                    </a:schemeClr>
                  </a:solidFill>
                </a:rPr>
                <a:t>8e</a:t>
              </a:r>
              <a:r>
                <a:rPr lang="en-US" sz="2800" baseline="30000" dirty="0">
                  <a:solidFill>
                    <a:schemeClr val="tx1">
                      <a:lumMod val="75000"/>
                    </a:schemeClr>
                  </a:solidFill>
                </a:rPr>
                <a:t>-</a:t>
              </a:r>
              <a:endParaRPr lang="en-US" sz="2800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grpSp>
        <p:nvGrpSpPr>
          <p:cNvPr id="25" name="Group 70"/>
          <p:cNvGrpSpPr>
            <a:grpSpLocks/>
          </p:cNvGrpSpPr>
          <p:nvPr/>
        </p:nvGrpSpPr>
        <p:grpSpPr bwMode="auto">
          <a:xfrm>
            <a:off x="2016125" y="5559425"/>
            <a:ext cx="800100" cy="473075"/>
            <a:chOff x="2160" y="2583"/>
            <a:chExt cx="504" cy="298"/>
          </a:xfrm>
        </p:grpSpPr>
        <p:grpSp>
          <p:nvGrpSpPr>
            <p:cNvPr id="1094" name="Group 71"/>
            <p:cNvGrpSpPr>
              <a:grpSpLocks/>
            </p:cNvGrpSpPr>
            <p:nvPr/>
          </p:nvGrpSpPr>
          <p:grpSpPr bwMode="auto">
            <a:xfrm>
              <a:off x="2160" y="2583"/>
              <a:ext cx="280" cy="297"/>
              <a:chOff x="1440" y="2320"/>
              <a:chExt cx="280" cy="297"/>
            </a:xfrm>
          </p:grpSpPr>
          <p:sp>
            <p:nvSpPr>
              <p:cNvPr id="1107" name="Text Box 72"/>
              <p:cNvSpPr txBox="1">
                <a:spLocks noChangeArrowheads="1"/>
              </p:cNvSpPr>
              <p:nvPr/>
            </p:nvSpPr>
            <p:spPr bwMode="auto">
              <a:xfrm>
                <a:off x="1468" y="2329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F</a:t>
                </a:r>
              </a:p>
            </p:txBody>
          </p:sp>
          <p:grpSp>
            <p:nvGrpSpPr>
              <p:cNvPr id="1108" name="Group 73"/>
              <p:cNvGrpSpPr>
                <a:grpSpLocks/>
              </p:cNvGrpSpPr>
              <p:nvPr/>
            </p:nvGrpSpPr>
            <p:grpSpPr bwMode="auto">
              <a:xfrm>
                <a:off x="1440" y="2400"/>
                <a:ext cx="48" cy="144"/>
                <a:chOff x="1440" y="2400"/>
                <a:chExt cx="48" cy="144"/>
              </a:xfrm>
            </p:grpSpPr>
            <p:sp>
              <p:nvSpPr>
                <p:cNvPr id="1116" name="Oval 74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17" name="Oval 75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109" name="Oval 76"/>
              <p:cNvSpPr>
                <a:spLocks noChangeArrowheads="1"/>
              </p:cNvSpPr>
              <p:nvPr/>
            </p:nvSpPr>
            <p:spPr bwMode="auto">
              <a:xfrm>
                <a:off x="1672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10" name="Group 77"/>
              <p:cNvGrpSpPr>
                <a:grpSpLocks/>
              </p:cNvGrpSpPr>
              <p:nvPr/>
            </p:nvGrpSpPr>
            <p:grpSpPr bwMode="auto">
              <a:xfrm rot="5400000">
                <a:off x="1552" y="2272"/>
                <a:ext cx="48" cy="144"/>
                <a:chOff x="1440" y="2400"/>
                <a:chExt cx="48" cy="144"/>
              </a:xfrm>
            </p:grpSpPr>
            <p:sp>
              <p:nvSpPr>
                <p:cNvPr id="1114" name="Oval 78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15" name="Oval 79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11" name="Group 80"/>
              <p:cNvGrpSpPr>
                <a:grpSpLocks/>
              </p:cNvGrpSpPr>
              <p:nvPr/>
            </p:nvGrpSpPr>
            <p:grpSpPr bwMode="auto">
              <a:xfrm rot="5400000">
                <a:off x="1552" y="2520"/>
                <a:ext cx="48" cy="144"/>
                <a:chOff x="1440" y="2400"/>
                <a:chExt cx="48" cy="144"/>
              </a:xfrm>
            </p:grpSpPr>
            <p:sp>
              <p:nvSpPr>
                <p:cNvPr id="1112" name="Oval 81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13" name="Oval 82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95" name="Group 83"/>
            <p:cNvGrpSpPr>
              <a:grpSpLocks/>
            </p:cNvGrpSpPr>
            <p:nvPr/>
          </p:nvGrpSpPr>
          <p:grpSpPr bwMode="auto">
            <a:xfrm>
              <a:off x="2392" y="2584"/>
              <a:ext cx="272" cy="297"/>
              <a:chOff x="2272" y="2160"/>
              <a:chExt cx="272" cy="297"/>
            </a:xfrm>
          </p:grpSpPr>
          <p:sp>
            <p:nvSpPr>
              <p:cNvPr id="1096" name="Text Box 84"/>
              <p:cNvSpPr txBox="1">
                <a:spLocks noChangeArrowheads="1"/>
              </p:cNvSpPr>
              <p:nvPr/>
            </p:nvSpPr>
            <p:spPr bwMode="auto">
              <a:xfrm>
                <a:off x="2292" y="2169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F</a:t>
                </a:r>
              </a:p>
            </p:txBody>
          </p:sp>
          <p:grpSp>
            <p:nvGrpSpPr>
              <p:cNvPr id="1097" name="Group 85"/>
              <p:cNvGrpSpPr>
                <a:grpSpLocks/>
              </p:cNvGrpSpPr>
              <p:nvPr/>
            </p:nvGrpSpPr>
            <p:grpSpPr bwMode="auto">
              <a:xfrm>
                <a:off x="2496" y="2240"/>
                <a:ext cx="48" cy="144"/>
                <a:chOff x="1440" y="2400"/>
                <a:chExt cx="48" cy="144"/>
              </a:xfrm>
            </p:grpSpPr>
            <p:sp>
              <p:nvSpPr>
                <p:cNvPr id="1105" name="Oval 86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06" name="Oval 87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98" name="Oval 88"/>
              <p:cNvSpPr>
                <a:spLocks noChangeArrowheads="1"/>
              </p:cNvSpPr>
              <p:nvPr/>
            </p:nvSpPr>
            <p:spPr bwMode="auto">
              <a:xfrm>
                <a:off x="2272" y="233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099" name="Group 89"/>
              <p:cNvGrpSpPr>
                <a:grpSpLocks/>
              </p:cNvGrpSpPr>
              <p:nvPr/>
            </p:nvGrpSpPr>
            <p:grpSpPr bwMode="auto">
              <a:xfrm rot="5400000">
                <a:off x="2376" y="2112"/>
                <a:ext cx="48" cy="144"/>
                <a:chOff x="1440" y="2400"/>
                <a:chExt cx="48" cy="144"/>
              </a:xfrm>
            </p:grpSpPr>
            <p:sp>
              <p:nvSpPr>
                <p:cNvPr id="1103" name="Oval 90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04" name="Oval 91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00" name="Group 92"/>
              <p:cNvGrpSpPr>
                <a:grpSpLocks/>
              </p:cNvGrpSpPr>
              <p:nvPr/>
            </p:nvGrpSpPr>
            <p:grpSpPr bwMode="auto">
              <a:xfrm rot="5400000">
                <a:off x="2376" y="2360"/>
                <a:ext cx="48" cy="144"/>
                <a:chOff x="1440" y="2400"/>
                <a:chExt cx="48" cy="144"/>
              </a:xfrm>
            </p:grpSpPr>
            <p:sp>
              <p:nvSpPr>
                <p:cNvPr id="1101" name="Oval 93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02" name="Oval 94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90467" name="Group 95"/>
          <p:cNvGrpSpPr>
            <a:grpSpLocks/>
          </p:cNvGrpSpPr>
          <p:nvPr/>
        </p:nvGrpSpPr>
        <p:grpSpPr bwMode="auto">
          <a:xfrm>
            <a:off x="5924550" y="4518025"/>
            <a:ext cx="1238250" cy="473075"/>
            <a:chOff x="3216" y="2582"/>
            <a:chExt cx="780" cy="298"/>
          </a:xfrm>
        </p:grpSpPr>
        <p:grpSp>
          <p:nvGrpSpPr>
            <p:cNvPr id="1071" name="Group 96"/>
            <p:cNvGrpSpPr>
              <a:grpSpLocks/>
            </p:cNvGrpSpPr>
            <p:nvPr/>
          </p:nvGrpSpPr>
          <p:grpSpPr bwMode="auto">
            <a:xfrm>
              <a:off x="3216" y="2582"/>
              <a:ext cx="261" cy="297"/>
              <a:chOff x="3216" y="2582"/>
              <a:chExt cx="261" cy="297"/>
            </a:xfrm>
          </p:grpSpPr>
          <p:sp>
            <p:nvSpPr>
              <p:cNvPr id="1084" name="Text Box 97"/>
              <p:cNvSpPr txBox="1">
                <a:spLocks noChangeArrowheads="1"/>
              </p:cNvSpPr>
              <p:nvPr/>
            </p:nvSpPr>
            <p:spPr bwMode="auto">
              <a:xfrm>
                <a:off x="3244" y="2591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F</a:t>
                </a:r>
              </a:p>
            </p:txBody>
          </p:sp>
          <p:grpSp>
            <p:nvGrpSpPr>
              <p:cNvPr id="1085" name="Group 98"/>
              <p:cNvGrpSpPr>
                <a:grpSpLocks/>
              </p:cNvGrpSpPr>
              <p:nvPr/>
            </p:nvGrpSpPr>
            <p:grpSpPr bwMode="auto">
              <a:xfrm>
                <a:off x="3216" y="2662"/>
                <a:ext cx="48" cy="144"/>
                <a:chOff x="1440" y="2400"/>
                <a:chExt cx="48" cy="144"/>
              </a:xfrm>
            </p:grpSpPr>
            <p:sp>
              <p:nvSpPr>
                <p:cNvPr id="1092" name="Oval 99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3" name="Oval 100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86" name="Group 101"/>
              <p:cNvGrpSpPr>
                <a:grpSpLocks/>
              </p:cNvGrpSpPr>
              <p:nvPr/>
            </p:nvGrpSpPr>
            <p:grpSpPr bwMode="auto">
              <a:xfrm rot="5400000">
                <a:off x="3328" y="2534"/>
                <a:ext cx="48" cy="144"/>
                <a:chOff x="1440" y="2400"/>
                <a:chExt cx="48" cy="144"/>
              </a:xfrm>
            </p:grpSpPr>
            <p:sp>
              <p:nvSpPr>
                <p:cNvPr id="1090" name="Oval 102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Oval 103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87" name="Group 104"/>
              <p:cNvGrpSpPr>
                <a:grpSpLocks/>
              </p:cNvGrpSpPr>
              <p:nvPr/>
            </p:nvGrpSpPr>
            <p:grpSpPr bwMode="auto">
              <a:xfrm rot="5400000">
                <a:off x="3328" y="2782"/>
                <a:ext cx="48" cy="144"/>
                <a:chOff x="1440" y="2400"/>
                <a:chExt cx="48" cy="144"/>
              </a:xfrm>
            </p:grpSpPr>
            <p:sp>
              <p:nvSpPr>
                <p:cNvPr id="1088" name="Oval 105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Oval 106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72" name="Group 107"/>
            <p:cNvGrpSpPr>
              <a:grpSpLocks/>
            </p:cNvGrpSpPr>
            <p:nvPr/>
          </p:nvGrpSpPr>
          <p:grpSpPr bwMode="auto">
            <a:xfrm>
              <a:off x="3744" y="2583"/>
              <a:ext cx="252" cy="297"/>
              <a:chOff x="3972" y="2583"/>
              <a:chExt cx="252" cy="297"/>
            </a:xfrm>
          </p:grpSpPr>
          <p:sp>
            <p:nvSpPr>
              <p:cNvPr id="1074" name="Text Box 108"/>
              <p:cNvSpPr txBox="1">
                <a:spLocks noChangeArrowheads="1"/>
              </p:cNvSpPr>
              <p:nvPr/>
            </p:nvSpPr>
            <p:spPr bwMode="auto">
              <a:xfrm>
                <a:off x="3972" y="2592"/>
                <a:ext cx="23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F</a:t>
                </a:r>
              </a:p>
            </p:txBody>
          </p:sp>
          <p:grpSp>
            <p:nvGrpSpPr>
              <p:cNvPr id="1075" name="Group 109"/>
              <p:cNvGrpSpPr>
                <a:grpSpLocks/>
              </p:cNvGrpSpPr>
              <p:nvPr/>
            </p:nvGrpSpPr>
            <p:grpSpPr bwMode="auto">
              <a:xfrm>
                <a:off x="4176" y="2663"/>
                <a:ext cx="48" cy="144"/>
                <a:chOff x="1440" y="2400"/>
                <a:chExt cx="48" cy="144"/>
              </a:xfrm>
            </p:grpSpPr>
            <p:sp>
              <p:nvSpPr>
                <p:cNvPr id="1082" name="Oval 110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Oval 111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76" name="Group 112"/>
              <p:cNvGrpSpPr>
                <a:grpSpLocks/>
              </p:cNvGrpSpPr>
              <p:nvPr/>
            </p:nvGrpSpPr>
            <p:grpSpPr bwMode="auto">
              <a:xfrm rot="5400000">
                <a:off x="4056" y="2535"/>
                <a:ext cx="48" cy="144"/>
                <a:chOff x="1440" y="2400"/>
                <a:chExt cx="48" cy="144"/>
              </a:xfrm>
            </p:grpSpPr>
            <p:sp>
              <p:nvSpPr>
                <p:cNvPr id="1080" name="Oval 113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Oval 114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77" name="Group 115"/>
              <p:cNvGrpSpPr>
                <a:grpSpLocks/>
              </p:cNvGrpSpPr>
              <p:nvPr/>
            </p:nvGrpSpPr>
            <p:grpSpPr bwMode="auto">
              <a:xfrm rot="5400000">
                <a:off x="4056" y="2783"/>
                <a:ext cx="48" cy="144"/>
                <a:chOff x="1440" y="2400"/>
                <a:chExt cx="48" cy="144"/>
              </a:xfrm>
            </p:grpSpPr>
            <p:sp>
              <p:nvSpPr>
                <p:cNvPr id="1078" name="Oval 116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Oval 117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73" name="Line 118"/>
            <p:cNvSpPr>
              <a:spLocks noChangeShapeType="1"/>
            </p:cNvSpPr>
            <p:nvPr/>
          </p:nvSpPr>
          <p:spPr bwMode="auto">
            <a:xfrm>
              <a:off x="3467" y="2731"/>
              <a:ext cx="288" cy="0"/>
            </a:xfrm>
            <a:prstGeom prst="line">
              <a:avLst/>
            </a:prstGeom>
            <a:noFill/>
            <a:ln w="31750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0583" name="Text Box 119"/>
          <p:cNvSpPr txBox="1">
            <a:spLocks noChangeArrowheads="1"/>
          </p:cNvSpPr>
          <p:nvPr/>
        </p:nvSpPr>
        <p:spPr bwMode="auto">
          <a:xfrm>
            <a:off x="2928938" y="3714750"/>
            <a:ext cx="3438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>
                <a:solidFill>
                  <a:srgbClr val="C00000"/>
                </a:solidFill>
              </a:rPr>
              <a:t>Lewis structure of F</a:t>
            </a:r>
            <a:r>
              <a:rPr lang="en-US" sz="2800" baseline="-25000">
                <a:solidFill>
                  <a:srgbClr val="C00000"/>
                </a:solidFill>
              </a:rPr>
              <a:t>2</a:t>
            </a:r>
            <a:endParaRPr lang="en-US" sz="2800">
              <a:solidFill>
                <a:srgbClr val="C00000"/>
              </a:solidFill>
            </a:endParaRPr>
          </a:p>
        </p:txBody>
      </p:sp>
      <p:grpSp>
        <p:nvGrpSpPr>
          <p:cNvPr id="190492" name="Group 120"/>
          <p:cNvGrpSpPr>
            <a:grpSpLocks/>
          </p:cNvGrpSpPr>
          <p:nvPr/>
        </p:nvGrpSpPr>
        <p:grpSpPr bwMode="auto">
          <a:xfrm>
            <a:off x="180975" y="4267200"/>
            <a:ext cx="9163050" cy="2057400"/>
            <a:chOff x="114" y="2688"/>
            <a:chExt cx="5772" cy="1296"/>
          </a:xfrm>
        </p:grpSpPr>
        <p:grpSp>
          <p:nvGrpSpPr>
            <p:cNvPr id="1048" name="Group 121"/>
            <p:cNvGrpSpPr>
              <a:grpSpLocks/>
            </p:cNvGrpSpPr>
            <p:nvPr/>
          </p:nvGrpSpPr>
          <p:grpSpPr bwMode="auto">
            <a:xfrm>
              <a:off x="4416" y="2688"/>
              <a:ext cx="1470" cy="640"/>
              <a:chOff x="4416" y="2688"/>
              <a:chExt cx="1470" cy="640"/>
            </a:xfrm>
          </p:grpSpPr>
          <p:grpSp>
            <p:nvGrpSpPr>
              <p:cNvPr id="1066" name="Group 122"/>
              <p:cNvGrpSpPr>
                <a:grpSpLocks/>
              </p:cNvGrpSpPr>
              <p:nvPr/>
            </p:nvGrpSpPr>
            <p:grpSpPr bwMode="auto">
              <a:xfrm>
                <a:off x="4416" y="2688"/>
                <a:ext cx="528" cy="640"/>
                <a:chOff x="4416" y="2904"/>
                <a:chExt cx="528" cy="640"/>
              </a:xfrm>
            </p:grpSpPr>
            <p:sp>
              <p:nvSpPr>
                <p:cNvPr id="1068" name="Freeform 123"/>
                <p:cNvSpPr>
                  <a:spLocks/>
                </p:cNvSpPr>
                <p:nvPr/>
              </p:nvSpPr>
              <p:spPr bwMode="auto">
                <a:xfrm>
                  <a:off x="4416" y="2904"/>
                  <a:ext cx="528" cy="264"/>
                </a:xfrm>
                <a:custGeom>
                  <a:avLst/>
                  <a:gdLst>
                    <a:gd name="T0" fmla="*/ 0 w 528"/>
                    <a:gd name="T1" fmla="*/ 120 h 264"/>
                    <a:gd name="T2" fmla="*/ 144 w 528"/>
                    <a:gd name="T3" fmla="*/ 24 h 264"/>
                    <a:gd name="T4" fmla="*/ 528 w 528"/>
                    <a:gd name="T5" fmla="*/ 264 h 264"/>
                    <a:gd name="T6" fmla="*/ 0 60000 65536"/>
                    <a:gd name="T7" fmla="*/ 0 60000 65536"/>
                    <a:gd name="T8" fmla="*/ 0 60000 65536"/>
                    <a:gd name="T9" fmla="*/ 0 w 528"/>
                    <a:gd name="T10" fmla="*/ 0 h 264"/>
                    <a:gd name="T11" fmla="*/ 528 w 528"/>
                    <a:gd name="T12" fmla="*/ 264 h 26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28" h="264">
                      <a:moveTo>
                        <a:pt x="0" y="120"/>
                      </a:moveTo>
                      <a:cubicBezTo>
                        <a:pt x="28" y="60"/>
                        <a:pt x="56" y="0"/>
                        <a:pt x="144" y="24"/>
                      </a:cubicBezTo>
                      <a:cubicBezTo>
                        <a:pt x="232" y="48"/>
                        <a:pt x="380" y="156"/>
                        <a:pt x="528" y="264"/>
                      </a:cubicBezTo>
                    </a:path>
                  </a:pathLst>
                </a:custGeom>
                <a:noFill/>
                <a:ln w="19050">
                  <a:solidFill>
                    <a:srgbClr val="C00000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9" name="Freeform 124"/>
                <p:cNvSpPr>
                  <a:spLocks/>
                </p:cNvSpPr>
                <p:nvPr/>
              </p:nvSpPr>
              <p:spPr bwMode="auto">
                <a:xfrm flipV="1">
                  <a:off x="4416" y="3280"/>
                  <a:ext cx="528" cy="264"/>
                </a:xfrm>
                <a:custGeom>
                  <a:avLst/>
                  <a:gdLst>
                    <a:gd name="T0" fmla="*/ 0 w 528"/>
                    <a:gd name="T1" fmla="*/ 120 h 264"/>
                    <a:gd name="T2" fmla="*/ 144 w 528"/>
                    <a:gd name="T3" fmla="*/ 24 h 264"/>
                    <a:gd name="T4" fmla="*/ 528 w 528"/>
                    <a:gd name="T5" fmla="*/ 264 h 264"/>
                    <a:gd name="T6" fmla="*/ 0 60000 65536"/>
                    <a:gd name="T7" fmla="*/ 0 60000 65536"/>
                    <a:gd name="T8" fmla="*/ 0 60000 65536"/>
                    <a:gd name="T9" fmla="*/ 0 w 528"/>
                    <a:gd name="T10" fmla="*/ 0 h 264"/>
                    <a:gd name="T11" fmla="*/ 528 w 528"/>
                    <a:gd name="T12" fmla="*/ 264 h 26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28" h="264">
                      <a:moveTo>
                        <a:pt x="0" y="120"/>
                      </a:moveTo>
                      <a:cubicBezTo>
                        <a:pt x="28" y="60"/>
                        <a:pt x="56" y="0"/>
                        <a:pt x="144" y="24"/>
                      </a:cubicBezTo>
                      <a:cubicBezTo>
                        <a:pt x="232" y="48"/>
                        <a:pt x="380" y="156"/>
                        <a:pt x="528" y="264"/>
                      </a:cubicBezTo>
                    </a:path>
                  </a:pathLst>
                </a:custGeom>
                <a:noFill/>
                <a:ln w="19050">
                  <a:solidFill>
                    <a:srgbClr val="C00000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0" name="Line 125"/>
                <p:cNvSpPr>
                  <a:spLocks noChangeShapeType="1"/>
                </p:cNvSpPr>
                <p:nvPr/>
              </p:nvSpPr>
              <p:spPr bwMode="auto">
                <a:xfrm>
                  <a:off x="4560" y="3216"/>
                  <a:ext cx="384" cy="0"/>
                </a:xfrm>
                <a:prstGeom prst="line">
                  <a:avLst/>
                </a:prstGeom>
                <a:noFill/>
                <a:ln w="19050">
                  <a:solidFill>
                    <a:srgbClr val="C00000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90590" name="Text Box 126"/>
              <p:cNvSpPr txBox="1">
                <a:spLocks noChangeArrowheads="1"/>
              </p:cNvSpPr>
              <p:nvPr/>
            </p:nvSpPr>
            <p:spPr bwMode="auto">
              <a:xfrm>
                <a:off x="4940" y="2864"/>
                <a:ext cx="946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lone pairs</a:t>
                </a:r>
              </a:p>
            </p:txBody>
          </p:sp>
        </p:grpSp>
        <p:grpSp>
          <p:nvGrpSpPr>
            <p:cNvPr id="1049" name="Group 127"/>
            <p:cNvGrpSpPr>
              <a:grpSpLocks/>
            </p:cNvGrpSpPr>
            <p:nvPr/>
          </p:nvGrpSpPr>
          <p:grpSpPr bwMode="auto">
            <a:xfrm>
              <a:off x="2554" y="2688"/>
              <a:ext cx="1286" cy="640"/>
              <a:chOff x="2554" y="2688"/>
              <a:chExt cx="1286" cy="640"/>
            </a:xfrm>
          </p:grpSpPr>
          <p:grpSp>
            <p:nvGrpSpPr>
              <p:cNvPr id="1061" name="Group 128"/>
              <p:cNvGrpSpPr>
                <a:grpSpLocks/>
              </p:cNvGrpSpPr>
              <p:nvPr/>
            </p:nvGrpSpPr>
            <p:grpSpPr bwMode="auto">
              <a:xfrm flipH="1">
                <a:off x="3312" y="2688"/>
                <a:ext cx="528" cy="640"/>
                <a:chOff x="4416" y="2904"/>
                <a:chExt cx="528" cy="640"/>
              </a:xfrm>
            </p:grpSpPr>
            <p:sp>
              <p:nvSpPr>
                <p:cNvPr id="1063" name="Freeform 129"/>
                <p:cNvSpPr>
                  <a:spLocks/>
                </p:cNvSpPr>
                <p:nvPr/>
              </p:nvSpPr>
              <p:spPr bwMode="auto">
                <a:xfrm>
                  <a:off x="4416" y="2904"/>
                  <a:ext cx="528" cy="264"/>
                </a:xfrm>
                <a:custGeom>
                  <a:avLst/>
                  <a:gdLst>
                    <a:gd name="T0" fmla="*/ 0 w 528"/>
                    <a:gd name="T1" fmla="*/ 120 h 264"/>
                    <a:gd name="T2" fmla="*/ 144 w 528"/>
                    <a:gd name="T3" fmla="*/ 24 h 264"/>
                    <a:gd name="T4" fmla="*/ 528 w 528"/>
                    <a:gd name="T5" fmla="*/ 264 h 264"/>
                    <a:gd name="T6" fmla="*/ 0 60000 65536"/>
                    <a:gd name="T7" fmla="*/ 0 60000 65536"/>
                    <a:gd name="T8" fmla="*/ 0 60000 65536"/>
                    <a:gd name="T9" fmla="*/ 0 w 528"/>
                    <a:gd name="T10" fmla="*/ 0 h 264"/>
                    <a:gd name="T11" fmla="*/ 528 w 528"/>
                    <a:gd name="T12" fmla="*/ 264 h 26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28" h="264">
                      <a:moveTo>
                        <a:pt x="0" y="120"/>
                      </a:moveTo>
                      <a:cubicBezTo>
                        <a:pt x="28" y="60"/>
                        <a:pt x="56" y="0"/>
                        <a:pt x="144" y="24"/>
                      </a:cubicBezTo>
                      <a:cubicBezTo>
                        <a:pt x="232" y="48"/>
                        <a:pt x="380" y="156"/>
                        <a:pt x="528" y="264"/>
                      </a:cubicBezTo>
                    </a:path>
                  </a:pathLst>
                </a:custGeom>
                <a:noFill/>
                <a:ln w="19050">
                  <a:solidFill>
                    <a:srgbClr val="C00000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4" name="Freeform 130"/>
                <p:cNvSpPr>
                  <a:spLocks/>
                </p:cNvSpPr>
                <p:nvPr/>
              </p:nvSpPr>
              <p:spPr bwMode="auto">
                <a:xfrm flipV="1">
                  <a:off x="4416" y="3280"/>
                  <a:ext cx="528" cy="264"/>
                </a:xfrm>
                <a:custGeom>
                  <a:avLst/>
                  <a:gdLst>
                    <a:gd name="T0" fmla="*/ 0 w 528"/>
                    <a:gd name="T1" fmla="*/ 120 h 264"/>
                    <a:gd name="T2" fmla="*/ 144 w 528"/>
                    <a:gd name="T3" fmla="*/ 24 h 264"/>
                    <a:gd name="T4" fmla="*/ 528 w 528"/>
                    <a:gd name="T5" fmla="*/ 264 h 264"/>
                    <a:gd name="T6" fmla="*/ 0 60000 65536"/>
                    <a:gd name="T7" fmla="*/ 0 60000 65536"/>
                    <a:gd name="T8" fmla="*/ 0 60000 65536"/>
                    <a:gd name="T9" fmla="*/ 0 w 528"/>
                    <a:gd name="T10" fmla="*/ 0 h 264"/>
                    <a:gd name="T11" fmla="*/ 528 w 528"/>
                    <a:gd name="T12" fmla="*/ 264 h 26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28" h="264">
                      <a:moveTo>
                        <a:pt x="0" y="120"/>
                      </a:moveTo>
                      <a:cubicBezTo>
                        <a:pt x="28" y="60"/>
                        <a:pt x="56" y="0"/>
                        <a:pt x="144" y="24"/>
                      </a:cubicBezTo>
                      <a:cubicBezTo>
                        <a:pt x="232" y="48"/>
                        <a:pt x="380" y="156"/>
                        <a:pt x="528" y="264"/>
                      </a:cubicBezTo>
                    </a:path>
                  </a:pathLst>
                </a:custGeom>
                <a:noFill/>
                <a:ln w="19050">
                  <a:solidFill>
                    <a:srgbClr val="C00000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" name="Line 131"/>
                <p:cNvSpPr>
                  <a:spLocks noChangeShapeType="1"/>
                </p:cNvSpPr>
                <p:nvPr/>
              </p:nvSpPr>
              <p:spPr bwMode="auto">
                <a:xfrm>
                  <a:off x="4560" y="3216"/>
                  <a:ext cx="384" cy="0"/>
                </a:xfrm>
                <a:prstGeom prst="line">
                  <a:avLst/>
                </a:prstGeom>
                <a:noFill/>
                <a:ln w="19050">
                  <a:solidFill>
                    <a:srgbClr val="C00000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90596" name="Text Box 132"/>
              <p:cNvSpPr txBox="1">
                <a:spLocks noChangeArrowheads="1"/>
              </p:cNvSpPr>
              <p:nvPr/>
            </p:nvSpPr>
            <p:spPr bwMode="auto">
              <a:xfrm>
                <a:off x="2554" y="2856"/>
                <a:ext cx="946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lone pairs</a:t>
                </a:r>
              </a:p>
            </p:txBody>
          </p:sp>
        </p:grpSp>
        <p:grpSp>
          <p:nvGrpSpPr>
            <p:cNvPr id="1050" name="Group 133"/>
            <p:cNvGrpSpPr>
              <a:grpSpLocks/>
            </p:cNvGrpSpPr>
            <p:nvPr/>
          </p:nvGrpSpPr>
          <p:grpSpPr bwMode="auto">
            <a:xfrm>
              <a:off x="1702" y="3344"/>
              <a:ext cx="1470" cy="640"/>
              <a:chOff x="1702" y="3200"/>
              <a:chExt cx="1470" cy="640"/>
            </a:xfrm>
          </p:grpSpPr>
          <p:sp>
            <p:nvSpPr>
              <p:cNvPr id="1057" name="Freeform 134"/>
              <p:cNvSpPr>
                <a:spLocks/>
              </p:cNvSpPr>
              <p:nvPr/>
            </p:nvSpPr>
            <p:spPr bwMode="auto">
              <a:xfrm>
                <a:off x="1702" y="3200"/>
                <a:ext cx="528" cy="264"/>
              </a:xfrm>
              <a:custGeom>
                <a:avLst/>
                <a:gdLst>
                  <a:gd name="T0" fmla="*/ 0 w 528"/>
                  <a:gd name="T1" fmla="*/ 120 h 264"/>
                  <a:gd name="T2" fmla="*/ 144 w 528"/>
                  <a:gd name="T3" fmla="*/ 24 h 264"/>
                  <a:gd name="T4" fmla="*/ 528 w 528"/>
                  <a:gd name="T5" fmla="*/ 264 h 264"/>
                  <a:gd name="T6" fmla="*/ 0 60000 65536"/>
                  <a:gd name="T7" fmla="*/ 0 60000 65536"/>
                  <a:gd name="T8" fmla="*/ 0 60000 65536"/>
                  <a:gd name="T9" fmla="*/ 0 w 528"/>
                  <a:gd name="T10" fmla="*/ 0 h 264"/>
                  <a:gd name="T11" fmla="*/ 528 w 528"/>
                  <a:gd name="T12" fmla="*/ 264 h 2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28" h="264">
                    <a:moveTo>
                      <a:pt x="0" y="120"/>
                    </a:moveTo>
                    <a:cubicBezTo>
                      <a:pt x="28" y="60"/>
                      <a:pt x="56" y="0"/>
                      <a:pt x="144" y="24"/>
                    </a:cubicBezTo>
                    <a:cubicBezTo>
                      <a:pt x="232" y="48"/>
                      <a:pt x="380" y="156"/>
                      <a:pt x="528" y="264"/>
                    </a:cubicBezTo>
                  </a:path>
                </a:pathLst>
              </a:custGeom>
              <a:noFill/>
              <a:ln w="19050">
                <a:solidFill>
                  <a:srgbClr val="C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135"/>
              <p:cNvSpPr>
                <a:spLocks/>
              </p:cNvSpPr>
              <p:nvPr/>
            </p:nvSpPr>
            <p:spPr bwMode="auto">
              <a:xfrm flipV="1">
                <a:off x="1702" y="3576"/>
                <a:ext cx="528" cy="264"/>
              </a:xfrm>
              <a:custGeom>
                <a:avLst/>
                <a:gdLst>
                  <a:gd name="T0" fmla="*/ 0 w 528"/>
                  <a:gd name="T1" fmla="*/ 120 h 264"/>
                  <a:gd name="T2" fmla="*/ 144 w 528"/>
                  <a:gd name="T3" fmla="*/ 24 h 264"/>
                  <a:gd name="T4" fmla="*/ 528 w 528"/>
                  <a:gd name="T5" fmla="*/ 264 h 264"/>
                  <a:gd name="T6" fmla="*/ 0 60000 65536"/>
                  <a:gd name="T7" fmla="*/ 0 60000 65536"/>
                  <a:gd name="T8" fmla="*/ 0 60000 65536"/>
                  <a:gd name="T9" fmla="*/ 0 w 528"/>
                  <a:gd name="T10" fmla="*/ 0 h 264"/>
                  <a:gd name="T11" fmla="*/ 528 w 528"/>
                  <a:gd name="T12" fmla="*/ 264 h 2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28" h="264">
                    <a:moveTo>
                      <a:pt x="0" y="120"/>
                    </a:moveTo>
                    <a:cubicBezTo>
                      <a:pt x="28" y="60"/>
                      <a:pt x="56" y="0"/>
                      <a:pt x="144" y="24"/>
                    </a:cubicBezTo>
                    <a:cubicBezTo>
                      <a:pt x="232" y="48"/>
                      <a:pt x="380" y="156"/>
                      <a:pt x="528" y="264"/>
                    </a:cubicBezTo>
                  </a:path>
                </a:pathLst>
              </a:custGeom>
              <a:noFill/>
              <a:ln w="19050">
                <a:solidFill>
                  <a:srgbClr val="C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9" name="Line 136"/>
              <p:cNvSpPr>
                <a:spLocks noChangeShapeType="1"/>
              </p:cNvSpPr>
              <p:nvPr/>
            </p:nvSpPr>
            <p:spPr bwMode="auto">
              <a:xfrm>
                <a:off x="1846" y="3512"/>
                <a:ext cx="384" cy="0"/>
              </a:xfrm>
              <a:prstGeom prst="line">
                <a:avLst/>
              </a:prstGeom>
              <a:noFill/>
              <a:ln w="19050">
                <a:solidFill>
                  <a:srgbClr val="C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601" name="Text Box 137"/>
              <p:cNvSpPr txBox="1">
                <a:spLocks noChangeArrowheads="1"/>
              </p:cNvSpPr>
              <p:nvPr/>
            </p:nvSpPr>
            <p:spPr bwMode="auto">
              <a:xfrm>
                <a:off x="2226" y="3382"/>
                <a:ext cx="946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lone pairs</a:t>
                </a:r>
              </a:p>
            </p:txBody>
          </p:sp>
        </p:grpSp>
        <p:grpSp>
          <p:nvGrpSpPr>
            <p:cNvPr id="1051" name="Group 138"/>
            <p:cNvGrpSpPr>
              <a:grpSpLocks/>
            </p:cNvGrpSpPr>
            <p:nvPr/>
          </p:nvGrpSpPr>
          <p:grpSpPr bwMode="auto">
            <a:xfrm>
              <a:off x="114" y="3344"/>
              <a:ext cx="1284" cy="640"/>
              <a:chOff x="114" y="3200"/>
              <a:chExt cx="1284" cy="640"/>
            </a:xfrm>
          </p:grpSpPr>
          <p:grpSp>
            <p:nvGrpSpPr>
              <p:cNvPr id="1052" name="Group 139"/>
              <p:cNvGrpSpPr>
                <a:grpSpLocks/>
              </p:cNvGrpSpPr>
              <p:nvPr/>
            </p:nvGrpSpPr>
            <p:grpSpPr bwMode="auto">
              <a:xfrm flipH="1">
                <a:off x="870" y="3200"/>
                <a:ext cx="528" cy="640"/>
                <a:chOff x="4416" y="2904"/>
                <a:chExt cx="528" cy="640"/>
              </a:xfrm>
            </p:grpSpPr>
            <p:sp>
              <p:nvSpPr>
                <p:cNvPr id="1054" name="Freeform 140"/>
                <p:cNvSpPr>
                  <a:spLocks/>
                </p:cNvSpPr>
                <p:nvPr/>
              </p:nvSpPr>
              <p:spPr bwMode="auto">
                <a:xfrm>
                  <a:off x="4416" y="2904"/>
                  <a:ext cx="528" cy="264"/>
                </a:xfrm>
                <a:custGeom>
                  <a:avLst/>
                  <a:gdLst>
                    <a:gd name="T0" fmla="*/ 0 w 528"/>
                    <a:gd name="T1" fmla="*/ 120 h 264"/>
                    <a:gd name="T2" fmla="*/ 144 w 528"/>
                    <a:gd name="T3" fmla="*/ 24 h 264"/>
                    <a:gd name="T4" fmla="*/ 528 w 528"/>
                    <a:gd name="T5" fmla="*/ 264 h 264"/>
                    <a:gd name="T6" fmla="*/ 0 60000 65536"/>
                    <a:gd name="T7" fmla="*/ 0 60000 65536"/>
                    <a:gd name="T8" fmla="*/ 0 60000 65536"/>
                    <a:gd name="T9" fmla="*/ 0 w 528"/>
                    <a:gd name="T10" fmla="*/ 0 h 264"/>
                    <a:gd name="T11" fmla="*/ 528 w 528"/>
                    <a:gd name="T12" fmla="*/ 264 h 26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28" h="264">
                      <a:moveTo>
                        <a:pt x="0" y="120"/>
                      </a:moveTo>
                      <a:cubicBezTo>
                        <a:pt x="28" y="60"/>
                        <a:pt x="56" y="0"/>
                        <a:pt x="144" y="24"/>
                      </a:cubicBezTo>
                      <a:cubicBezTo>
                        <a:pt x="232" y="48"/>
                        <a:pt x="380" y="156"/>
                        <a:pt x="528" y="264"/>
                      </a:cubicBezTo>
                    </a:path>
                  </a:pathLst>
                </a:custGeom>
                <a:noFill/>
                <a:ln w="19050">
                  <a:solidFill>
                    <a:srgbClr val="C00000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5" name="Freeform 141"/>
                <p:cNvSpPr>
                  <a:spLocks/>
                </p:cNvSpPr>
                <p:nvPr/>
              </p:nvSpPr>
              <p:spPr bwMode="auto">
                <a:xfrm flipV="1">
                  <a:off x="4416" y="3280"/>
                  <a:ext cx="528" cy="264"/>
                </a:xfrm>
                <a:custGeom>
                  <a:avLst/>
                  <a:gdLst>
                    <a:gd name="T0" fmla="*/ 0 w 528"/>
                    <a:gd name="T1" fmla="*/ 120 h 264"/>
                    <a:gd name="T2" fmla="*/ 144 w 528"/>
                    <a:gd name="T3" fmla="*/ 24 h 264"/>
                    <a:gd name="T4" fmla="*/ 528 w 528"/>
                    <a:gd name="T5" fmla="*/ 264 h 264"/>
                    <a:gd name="T6" fmla="*/ 0 60000 65536"/>
                    <a:gd name="T7" fmla="*/ 0 60000 65536"/>
                    <a:gd name="T8" fmla="*/ 0 60000 65536"/>
                    <a:gd name="T9" fmla="*/ 0 w 528"/>
                    <a:gd name="T10" fmla="*/ 0 h 264"/>
                    <a:gd name="T11" fmla="*/ 528 w 528"/>
                    <a:gd name="T12" fmla="*/ 264 h 26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28" h="264">
                      <a:moveTo>
                        <a:pt x="0" y="120"/>
                      </a:moveTo>
                      <a:cubicBezTo>
                        <a:pt x="28" y="60"/>
                        <a:pt x="56" y="0"/>
                        <a:pt x="144" y="24"/>
                      </a:cubicBezTo>
                      <a:cubicBezTo>
                        <a:pt x="232" y="48"/>
                        <a:pt x="380" y="156"/>
                        <a:pt x="528" y="264"/>
                      </a:cubicBezTo>
                    </a:path>
                  </a:pathLst>
                </a:custGeom>
                <a:noFill/>
                <a:ln w="19050">
                  <a:solidFill>
                    <a:srgbClr val="C00000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6" name="Line 142"/>
                <p:cNvSpPr>
                  <a:spLocks noChangeShapeType="1"/>
                </p:cNvSpPr>
                <p:nvPr/>
              </p:nvSpPr>
              <p:spPr bwMode="auto">
                <a:xfrm>
                  <a:off x="4560" y="3216"/>
                  <a:ext cx="384" cy="0"/>
                </a:xfrm>
                <a:prstGeom prst="line">
                  <a:avLst/>
                </a:prstGeom>
                <a:noFill/>
                <a:ln w="19050">
                  <a:solidFill>
                    <a:srgbClr val="C00000"/>
                  </a:solidFill>
                  <a:round/>
                  <a:headEnd type="triangle" w="med" len="med"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90607" name="Text Box 143"/>
              <p:cNvSpPr txBox="1">
                <a:spLocks noChangeArrowheads="1"/>
              </p:cNvSpPr>
              <p:nvPr/>
            </p:nvSpPr>
            <p:spPr bwMode="auto">
              <a:xfrm>
                <a:off x="114" y="3384"/>
                <a:ext cx="946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dirty="0">
                    <a:solidFill>
                      <a:schemeClr val="tx1">
                        <a:lumMod val="75000"/>
                      </a:schemeClr>
                    </a:solidFill>
                  </a:rPr>
                  <a:t>lone pairs</a:t>
                </a:r>
              </a:p>
            </p:txBody>
          </p:sp>
        </p:grpSp>
      </p:grpSp>
      <p:grpSp>
        <p:nvGrpSpPr>
          <p:cNvPr id="190516" name="Group 144"/>
          <p:cNvGrpSpPr>
            <a:grpSpLocks/>
          </p:cNvGrpSpPr>
          <p:nvPr/>
        </p:nvGrpSpPr>
        <p:grpSpPr bwMode="auto">
          <a:xfrm>
            <a:off x="1217613" y="4635500"/>
            <a:ext cx="2960687" cy="1384300"/>
            <a:chOff x="767" y="2920"/>
            <a:chExt cx="1865" cy="872"/>
          </a:xfrm>
        </p:grpSpPr>
        <p:sp>
          <p:nvSpPr>
            <p:cNvPr id="1045" name="Oval 145"/>
            <p:cNvSpPr>
              <a:spLocks noChangeArrowheads="1"/>
            </p:cNvSpPr>
            <p:nvPr/>
          </p:nvSpPr>
          <p:spPr bwMode="auto">
            <a:xfrm>
              <a:off x="1472" y="3504"/>
              <a:ext cx="96" cy="288"/>
            </a:xfrm>
            <a:prstGeom prst="ellipse">
              <a:avLst/>
            </a:prstGeom>
            <a:noFill/>
            <a:ln w="3175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610" name="Text Box 146"/>
            <p:cNvSpPr txBox="1">
              <a:spLocks noChangeArrowheads="1"/>
            </p:cNvSpPr>
            <p:nvPr/>
          </p:nvSpPr>
          <p:spPr bwMode="auto">
            <a:xfrm>
              <a:off x="767" y="2920"/>
              <a:ext cx="186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dirty="0">
                  <a:solidFill>
                    <a:schemeClr val="tx1">
                      <a:lumMod val="75000"/>
                    </a:schemeClr>
                  </a:solidFill>
                </a:rPr>
                <a:t>single covalent bond</a:t>
              </a:r>
            </a:p>
          </p:txBody>
        </p:sp>
        <p:sp>
          <p:nvSpPr>
            <p:cNvPr id="1047" name="Line 147"/>
            <p:cNvSpPr>
              <a:spLocks noChangeShapeType="1"/>
            </p:cNvSpPr>
            <p:nvPr/>
          </p:nvSpPr>
          <p:spPr bwMode="auto">
            <a:xfrm>
              <a:off x="1520" y="3168"/>
              <a:ext cx="0" cy="288"/>
            </a:xfrm>
            <a:prstGeom prst="line">
              <a:avLst/>
            </a:prstGeom>
            <a:noFill/>
            <a:ln w="31750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0518" name="Group 148"/>
          <p:cNvGrpSpPr>
            <a:grpSpLocks/>
          </p:cNvGrpSpPr>
          <p:nvPr/>
        </p:nvGrpSpPr>
        <p:grpSpPr bwMode="auto">
          <a:xfrm>
            <a:off x="5319713" y="4876800"/>
            <a:ext cx="2960687" cy="906463"/>
            <a:chOff x="3351" y="3072"/>
            <a:chExt cx="1865" cy="571"/>
          </a:xfrm>
        </p:grpSpPr>
        <p:sp>
          <p:nvSpPr>
            <p:cNvPr id="190613" name="Text Box 149"/>
            <p:cNvSpPr txBox="1">
              <a:spLocks noChangeArrowheads="1"/>
            </p:cNvSpPr>
            <p:nvPr/>
          </p:nvSpPr>
          <p:spPr bwMode="auto">
            <a:xfrm>
              <a:off x="3351" y="3352"/>
              <a:ext cx="186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dirty="0">
                  <a:solidFill>
                    <a:schemeClr val="tx1">
                      <a:lumMod val="75000"/>
                    </a:schemeClr>
                  </a:solidFill>
                </a:rPr>
                <a:t>single covalent bond</a:t>
              </a:r>
            </a:p>
          </p:txBody>
        </p:sp>
        <p:sp>
          <p:nvSpPr>
            <p:cNvPr id="1044" name="Line 150"/>
            <p:cNvSpPr>
              <a:spLocks noChangeShapeType="1"/>
            </p:cNvSpPr>
            <p:nvPr/>
          </p:nvSpPr>
          <p:spPr bwMode="auto">
            <a:xfrm flipV="1">
              <a:off x="4112" y="3072"/>
              <a:ext cx="0" cy="336"/>
            </a:xfrm>
            <a:prstGeom prst="line">
              <a:avLst/>
            </a:prstGeom>
            <a:noFill/>
            <a:ln w="31750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0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0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502" grpId="0" animBg="1"/>
      <p:bldP spid="19058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635500" y="901700"/>
            <a:ext cx="714375" cy="1211263"/>
            <a:chOff x="1576" y="1432"/>
            <a:chExt cx="450" cy="763"/>
          </a:xfrm>
        </p:grpSpPr>
        <p:sp>
          <p:nvSpPr>
            <p:cNvPr id="18608" name="Oval 3"/>
            <p:cNvSpPr>
              <a:spLocks noChangeArrowheads="1"/>
            </p:cNvSpPr>
            <p:nvPr/>
          </p:nvSpPr>
          <p:spPr bwMode="auto">
            <a:xfrm>
              <a:off x="1576" y="1432"/>
              <a:ext cx="432" cy="432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8609" name="Text Box 4"/>
            <p:cNvSpPr txBox="1">
              <a:spLocks noChangeArrowheads="1"/>
            </p:cNvSpPr>
            <p:nvPr/>
          </p:nvSpPr>
          <p:spPr bwMode="auto">
            <a:xfrm>
              <a:off x="1613" y="1865"/>
              <a:ext cx="4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800">
                  <a:solidFill>
                    <a:srgbClr val="C00000"/>
                  </a:solidFill>
                </a:rPr>
                <a:t>8e</a:t>
              </a:r>
              <a:r>
                <a:rPr lang="en-US" sz="2800" baseline="30000">
                  <a:solidFill>
                    <a:srgbClr val="C00000"/>
                  </a:solidFill>
                </a:rPr>
                <a:t>-</a:t>
              </a:r>
              <a:endParaRPr lang="en-US" sz="2800">
                <a:solidFill>
                  <a:srgbClr val="C00000"/>
                </a:solidFill>
              </a:endParaRP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609600" y="1017588"/>
            <a:ext cx="430213" cy="457200"/>
            <a:chOff x="1313" y="313"/>
            <a:chExt cx="271" cy="288"/>
          </a:xfrm>
        </p:grpSpPr>
        <p:sp>
          <p:nvSpPr>
            <p:cNvPr id="18606" name="Text Box 6"/>
            <p:cNvSpPr txBox="1">
              <a:spLocks noChangeArrowheads="1"/>
            </p:cNvSpPr>
            <p:nvPr/>
          </p:nvSpPr>
          <p:spPr bwMode="auto">
            <a:xfrm>
              <a:off x="1313" y="313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H</a:t>
              </a:r>
            </a:p>
          </p:txBody>
        </p:sp>
        <p:sp>
          <p:nvSpPr>
            <p:cNvPr id="18607" name="Oval 7"/>
            <p:cNvSpPr>
              <a:spLocks noChangeArrowheads="1"/>
            </p:cNvSpPr>
            <p:nvPr/>
          </p:nvSpPr>
          <p:spPr bwMode="auto">
            <a:xfrm>
              <a:off x="1536" y="38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2643188" y="1016000"/>
            <a:ext cx="430212" cy="457200"/>
            <a:chOff x="3536" y="336"/>
            <a:chExt cx="271" cy="288"/>
          </a:xfrm>
        </p:grpSpPr>
        <p:sp>
          <p:nvSpPr>
            <p:cNvPr id="18604" name="Text Box 9"/>
            <p:cNvSpPr txBox="1">
              <a:spLocks noChangeArrowheads="1"/>
            </p:cNvSpPr>
            <p:nvPr/>
          </p:nvSpPr>
          <p:spPr bwMode="auto">
            <a:xfrm>
              <a:off x="3552" y="336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H</a:t>
              </a:r>
            </a:p>
          </p:txBody>
        </p:sp>
        <p:sp>
          <p:nvSpPr>
            <p:cNvPr id="18605" name="Oval 10"/>
            <p:cNvSpPr>
              <a:spLocks noChangeArrowheads="1"/>
            </p:cNvSpPr>
            <p:nvPr/>
          </p:nvSpPr>
          <p:spPr bwMode="auto">
            <a:xfrm>
              <a:off x="3536" y="49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612900" y="1003300"/>
            <a:ext cx="444500" cy="471488"/>
            <a:chOff x="2256" y="816"/>
            <a:chExt cx="280" cy="297"/>
          </a:xfrm>
        </p:grpSpPr>
        <p:sp>
          <p:nvSpPr>
            <p:cNvPr id="18595" name="Text Box 12"/>
            <p:cNvSpPr txBox="1">
              <a:spLocks noChangeArrowheads="1"/>
            </p:cNvSpPr>
            <p:nvPr/>
          </p:nvSpPr>
          <p:spPr bwMode="auto">
            <a:xfrm>
              <a:off x="2268" y="825"/>
              <a:ext cx="26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O</a:t>
              </a:r>
            </a:p>
          </p:txBody>
        </p:sp>
        <p:sp>
          <p:nvSpPr>
            <p:cNvPr id="18596" name="Oval 13"/>
            <p:cNvSpPr>
              <a:spLocks noChangeArrowheads="1"/>
            </p:cNvSpPr>
            <p:nvPr/>
          </p:nvSpPr>
          <p:spPr bwMode="auto">
            <a:xfrm>
              <a:off x="2256" y="99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97" name="Oval 14"/>
            <p:cNvSpPr>
              <a:spLocks noChangeArrowheads="1"/>
            </p:cNvSpPr>
            <p:nvPr/>
          </p:nvSpPr>
          <p:spPr bwMode="auto">
            <a:xfrm>
              <a:off x="2488" y="89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598" name="Group 15"/>
            <p:cNvGrpSpPr>
              <a:grpSpLocks/>
            </p:cNvGrpSpPr>
            <p:nvPr/>
          </p:nvGrpSpPr>
          <p:grpSpPr bwMode="auto">
            <a:xfrm rot="5400000">
              <a:off x="2368" y="768"/>
              <a:ext cx="48" cy="144"/>
              <a:chOff x="1440" y="2400"/>
              <a:chExt cx="48" cy="144"/>
            </a:xfrm>
          </p:grpSpPr>
          <p:sp>
            <p:nvSpPr>
              <p:cNvPr id="18602" name="Oval 16"/>
              <p:cNvSpPr>
                <a:spLocks noChangeArrowheads="1"/>
              </p:cNvSpPr>
              <p:nvPr/>
            </p:nvSpPr>
            <p:spPr bwMode="auto">
              <a:xfrm>
                <a:off x="1440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603" name="Oval 17"/>
              <p:cNvSpPr>
                <a:spLocks noChangeArrowheads="1"/>
              </p:cNvSpPr>
              <p:nvPr/>
            </p:nvSpPr>
            <p:spPr bwMode="auto">
              <a:xfrm>
                <a:off x="1440" y="24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599" name="Group 18"/>
            <p:cNvGrpSpPr>
              <a:grpSpLocks/>
            </p:cNvGrpSpPr>
            <p:nvPr/>
          </p:nvGrpSpPr>
          <p:grpSpPr bwMode="auto">
            <a:xfrm rot="5400000">
              <a:off x="2368" y="1016"/>
              <a:ext cx="48" cy="144"/>
              <a:chOff x="1440" y="2400"/>
              <a:chExt cx="48" cy="144"/>
            </a:xfrm>
          </p:grpSpPr>
          <p:sp>
            <p:nvSpPr>
              <p:cNvPr id="18600" name="Oval 19"/>
              <p:cNvSpPr>
                <a:spLocks noChangeArrowheads="1"/>
              </p:cNvSpPr>
              <p:nvPr/>
            </p:nvSpPr>
            <p:spPr bwMode="auto">
              <a:xfrm>
                <a:off x="1440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601" name="Oval 20"/>
              <p:cNvSpPr>
                <a:spLocks noChangeArrowheads="1"/>
              </p:cNvSpPr>
              <p:nvPr/>
            </p:nvSpPr>
            <p:spPr bwMode="auto">
              <a:xfrm>
                <a:off x="1440" y="24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91509" name="Text Box 21"/>
          <p:cNvSpPr txBox="1">
            <a:spLocks noChangeArrowheads="1"/>
          </p:cNvSpPr>
          <p:nvPr/>
        </p:nvSpPr>
        <p:spPr bwMode="auto">
          <a:xfrm>
            <a:off x="1136650" y="1003300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latin typeface="Arial" charset="0"/>
              </a:rPr>
              <a:t>+</a:t>
            </a:r>
          </a:p>
        </p:txBody>
      </p:sp>
      <p:sp>
        <p:nvSpPr>
          <p:cNvPr id="191510" name="Text Box 22"/>
          <p:cNvSpPr txBox="1">
            <a:spLocks noChangeArrowheads="1"/>
          </p:cNvSpPr>
          <p:nvPr/>
        </p:nvSpPr>
        <p:spPr bwMode="auto">
          <a:xfrm>
            <a:off x="2152650" y="1003300"/>
            <a:ext cx="36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>
                <a:latin typeface="Arial" charset="0"/>
              </a:rPr>
              <a:t>+</a:t>
            </a:r>
          </a:p>
        </p:txBody>
      </p:sp>
      <p:sp>
        <p:nvSpPr>
          <p:cNvPr id="191511" name="Line 23"/>
          <p:cNvSpPr>
            <a:spLocks noChangeShapeType="1"/>
          </p:cNvSpPr>
          <p:nvPr/>
        </p:nvSpPr>
        <p:spPr bwMode="auto">
          <a:xfrm>
            <a:off x="3225800" y="1244600"/>
            <a:ext cx="91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24"/>
          <p:cNvGrpSpPr>
            <a:grpSpLocks/>
          </p:cNvGrpSpPr>
          <p:nvPr/>
        </p:nvGrpSpPr>
        <p:grpSpPr bwMode="auto">
          <a:xfrm>
            <a:off x="4419600" y="1003300"/>
            <a:ext cx="3670300" cy="471488"/>
            <a:chOff x="2784" y="392"/>
            <a:chExt cx="2312" cy="297"/>
          </a:xfrm>
        </p:grpSpPr>
        <p:grpSp>
          <p:nvGrpSpPr>
            <p:cNvPr id="18566" name="Group 25"/>
            <p:cNvGrpSpPr>
              <a:grpSpLocks/>
            </p:cNvGrpSpPr>
            <p:nvPr/>
          </p:nvGrpSpPr>
          <p:grpSpPr bwMode="auto">
            <a:xfrm>
              <a:off x="2784" y="392"/>
              <a:ext cx="720" cy="297"/>
              <a:chOff x="2784" y="392"/>
              <a:chExt cx="720" cy="297"/>
            </a:xfrm>
          </p:grpSpPr>
          <p:grpSp>
            <p:nvGrpSpPr>
              <p:cNvPr id="18580" name="Group 26"/>
              <p:cNvGrpSpPr>
                <a:grpSpLocks/>
              </p:cNvGrpSpPr>
              <p:nvPr/>
            </p:nvGrpSpPr>
            <p:grpSpPr bwMode="auto">
              <a:xfrm>
                <a:off x="3000" y="392"/>
                <a:ext cx="280" cy="297"/>
                <a:chOff x="1440" y="2320"/>
                <a:chExt cx="280" cy="297"/>
              </a:xfrm>
            </p:grpSpPr>
            <p:sp>
              <p:nvSpPr>
                <p:cNvPr id="18584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1452" y="2329"/>
                  <a:ext cx="265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US">
                      <a:latin typeface="Arial" charset="0"/>
                    </a:rPr>
                    <a:t>O</a:t>
                  </a:r>
                </a:p>
              </p:txBody>
            </p:sp>
            <p:grpSp>
              <p:nvGrpSpPr>
                <p:cNvPr id="18585" name="Group 28"/>
                <p:cNvGrpSpPr>
                  <a:grpSpLocks/>
                </p:cNvGrpSpPr>
                <p:nvPr/>
              </p:nvGrpSpPr>
              <p:grpSpPr bwMode="auto">
                <a:xfrm>
                  <a:off x="1440" y="2400"/>
                  <a:ext cx="48" cy="144"/>
                  <a:chOff x="1440" y="2400"/>
                  <a:chExt cx="48" cy="144"/>
                </a:xfrm>
              </p:grpSpPr>
              <p:sp>
                <p:nvSpPr>
                  <p:cNvPr id="18593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00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594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96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8586" name="Oval 31"/>
                <p:cNvSpPr>
                  <a:spLocks noChangeArrowheads="1"/>
                </p:cNvSpPr>
                <p:nvPr/>
              </p:nvSpPr>
              <p:spPr bwMode="auto">
                <a:xfrm>
                  <a:off x="1672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8587" name="Group 32"/>
                <p:cNvGrpSpPr>
                  <a:grpSpLocks/>
                </p:cNvGrpSpPr>
                <p:nvPr/>
              </p:nvGrpSpPr>
              <p:grpSpPr bwMode="auto">
                <a:xfrm rot="5400000">
                  <a:off x="1552" y="2272"/>
                  <a:ext cx="48" cy="144"/>
                  <a:chOff x="1440" y="2400"/>
                  <a:chExt cx="48" cy="144"/>
                </a:xfrm>
              </p:grpSpPr>
              <p:sp>
                <p:nvSpPr>
                  <p:cNvPr id="18591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00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592" name="Oval 34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96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588" name="Group 35"/>
                <p:cNvGrpSpPr>
                  <a:grpSpLocks/>
                </p:cNvGrpSpPr>
                <p:nvPr/>
              </p:nvGrpSpPr>
              <p:grpSpPr bwMode="auto">
                <a:xfrm rot="5400000">
                  <a:off x="1552" y="2520"/>
                  <a:ext cx="48" cy="144"/>
                  <a:chOff x="1440" y="2400"/>
                  <a:chExt cx="48" cy="144"/>
                </a:xfrm>
              </p:grpSpPr>
              <p:sp>
                <p:nvSpPr>
                  <p:cNvPr id="18589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00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590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96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8581" name="Oval 38"/>
              <p:cNvSpPr>
                <a:spLocks noChangeArrowheads="1"/>
              </p:cNvSpPr>
              <p:nvPr/>
            </p:nvSpPr>
            <p:spPr bwMode="auto">
              <a:xfrm>
                <a:off x="3232" y="56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82" name="Text Box 39"/>
              <p:cNvSpPr txBox="1">
                <a:spLocks noChangeArrowheads="1"/>
              </p:cNvSpPr>
              <p:nvPr/>
            </p:nvSpPr>
            <p:spPr bwMode="auto">
              <a:xfrm>
                <a:off x="2784" y="400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H</a:t>
                </a:r>
              </a:p>
            </p:txBody>
          </p:sp>
          <p:sp>
            <p:nvSpPr>
              <p:cNvPr id="18583" name="Text Box 40"/>
              <p:cNvSpPr txBox="1">
                <a:spLocks noChangeArrowheads="1"/>
              </p:cNvSpPr>
              <p:nvPr/>
            </p:nvSpPr>
            <p:spPr bwMode="auto">
              <a:xfrm>
                <a:off x="3249" y="400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H</a:t>
                </a:r>
              </a:p>
            </p:txBody>
          </p:sp>
        </p:grpSp>
        <p:grpSp>
          <p:nvGrpSpPr>
            <p:cNvPr id="18567" name="Group 41"/>
            <p:cNvGrpSpPr>
              <a:grpSpLocks/>
            </p:cNvGrpSpPr>
            <p:nvPr/>
          </p:nvGrpSpPr>
          <p:grpSpPr bwMode="auto">
            <a:xfrm>
              <a:off x="4144" y="392"/>
              <a:ext cx="952" cy="297"/>
              <a:chOff x="4144" y="392"/>
              <a:chExt cx="952" cy="297"/>
            </a:xfrm>
          </p:grpSpPr>
          <p:sp>
            <p:nvSpPr>
              <p:cNvPr id="18569" name="Text Box 42"/>
              <p:cNvSpPr txBox="1">
                <a:spLocks noChangeArrowheads="1"/>
              </p:cNvSpPr>
              <p:nvPr/>
            </p:nvSpPr>
            <p:spPr bwMode="auto">
              <a:xfrm>
                <a:off x="4484" y="401"/>
                <a:ext cx="26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O</a:t>
                </a:r>
              </a:p>
            </p:txBody>
          </p:sp>
          <p:grpSp>
            <p:nvGrpSpPr>
              <p:cNvPr id="18570" name="Group 43"/>
              <p:cNvGrpSpPr>
                <a:grpSpLocks/>
              </p:cNvGrpSpPr>
              <p:nvPr/>
            </p:nvGrpSpPr>
            <p:grpSpPr bwMode="auto">
              <a:xfrm rot="5400000">
                <a:off x="4584" y="344"/>
                <a:ext cx="48" cy="144"/>
                <a:chOff x="1440" y="2400"/>
                <a:chExt cx="48" cy="144"/>
              </a:xfrm>
            </p:grpSpPr>
            <p:sp>
              <p:nvSpPr>
                <p:cNvPr id="18578" name="Oval 44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79" name="Oval 45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571" name="Group 46"/>
              <p:cNvGrpSpPr>
                <a:grpSpLocks/>
              </p:cNvGrpSpPr>
              <p:nvPr/>
            </p:nvGrpSpPr>
            <p:grpSpPr bwMode="auto">
              <a:xfrm rot="5400000">
                <a:off x="4584" y="592"/>
                <a:ext cx="48" cy="144"/>
                <a:chOff x="1440" y="2400"/>
                <a:chExt cx="48" cy="144"/>
              </a:xfrm>
            </p:grpSpPr>
            <p:sp>
              <p:nvSpPr>
                <p:cNvPr id="18576" name="Oval 47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77" name="Oval 48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8572" name="Line 49"/>
              <p:cNvSpPr>
                <a:spLocks noChangeShapeType="1"/>
              </p:cNvSpPr>
              <p:nvPr/>
            </p:nvSpPr>
            <p:spPr bwMode="auto">
              <a:xfrm>
                <a:off x="4704" y="5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73" name="Line 50"/>
              <p:cNvSpPr>
                <a:spLocks noChangeShapeType="1"/>
              </p:cNvSpPr>
              <p:nvPr/>
            </p:nvSpPr>
            <p:spPr bwMode="auto">
              <a:xfrm>
                <a:off x="4336" y="54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74" name="Text Box 51"/>
              <p:cNvSpPr txBox="1">
                <a:spLocks noChangeArrowheads="1"/>
              </p:cNvSpPr>
              <p:nvPr/>
            </p:nvSpPr>
            <p:spPr bwMode="auto">
              <a:xfrm>
                <a:off x="4841" y="400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H</a:t>
                </a:r>
              </a:p>
            </p:txBody>
          </p:sp>
          <p:sp>
            <p:nvSpPr>
              <p:cNvPr id="18575" name="Text Box 52"/>
              <p:cNvSpPr txBox="1">
                <a:spLocks noChangeArrowheads="1"/>
              </p:cNvSpPr>
              <p:nvPr/>
            </p:nvSpPr>
            <p:spPr bwMode="auto">
              <a:xfrm>
                <a:off x="4144" y="400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H</a:t>
                </a:r>
              </a:p>
            </p:txBody>
          </p:sp>
        </p:grpSp>
        <p:sp>
          <p:nvSpPr>
            <p:cNvPr id="18568" name="Text Box 53"/>
            <p:cNvSpPr txBox="1">
              <a:spLocks noChangeArrowheads="1"/>
            </p:cNvSpPr>
            <p:nvPr/>
          </p:nvSpPr>
          <p:spPr bwMode="auto">
            <a:xfrm>
              <a:off x="3696" y="400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or</a:t>
              </a:r>
            </a:p>
          </p:txBody>
        </p:sp>
      </p:grpSp>
      <p:grpSp>
        <p:nvGrpSpPr>
          <p:cNvPr id="17" name="Group 54"/>
          <p:cNvGrpSpPr>
            <a:grpSpLocks/>
          </p:cNvGrpSpPr>
          <p:nvPr/>
        </p:nvGrpSpPr>
        <p:grpSpPr bwMode="auto">
          <a:xfrm>
            <a:off x="4357688" y="928688"/>
            <a:ext cx="655637" cy="1198562"/>
            <a:chOff x="2743" y="336"/>
            <a:chExt cx="413" cy="755"/>
          </a:xfrm>
        </p:grpSpPr>
        <p:sp>
          <p:nvSpPr>
            <p:cNvPr id="18564" name="Oval 55"/>
            <p:cNvSpPr>
              <a:spLocks noChangeArrowheads="1"/>
            </p:cNvSpPr>
            <p:nvPr/>
          </p:nvSpPr>
          <p:spPr bwMode="auto">
            <a:xfrm>
              <a:off x="2784" y="336"/>
              <a:ext cx="288" cy="384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8565" name="Text Box 56"/>
            <p:cNvSpPr txBox="1">
              <a:spLocks noChangeArrowheads="1"/>
            </p:cNvSpPr>
            <p:nvPr/>
          </p:nvSpPr>
          <p:spPr bwMode="auto">
            <a:xfrm>
              <a:off x="2743" y="761"/>
              <a:ext cx="4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800">
                  <a:solidFill>
                    <a:srgbClr val="C00000"/>
                  </a:solidFill>
                </a:rPr>
                <a:t>2e</a:t>
              </a:r>
              <a:r>
                <a:rPr lang="en-US" sz="2800" baseline="30000">
                  <a:solidFill>
                    <a:srgbClr val="C00000"/>
                  </a:solidFill>
                </a:rPr>
                <a:t>-</a:t>
              </a:r>
              <a:endParaRPr lang="en-US" sz="2800">
                <a:solidFill>
                  <a:srgbClr val="C00000"/>
                </a:solidFill>
              </a:endParaRPr>
            </a:p>
          </p:txBody>
        </p:sp>
      </p:grpSp>
      <p:grpSp>
        <p:nvGrpSpPr>
          <p:cNvPr id="18" name="Group 57"/>
          <p:cNvGrpSpPr>
            <a:grpSpLocks/>
          </p:cNvGrpSpPr>
          <p:nvPr/>
        </p:nvGrpSpPr>
        <p:grpSpPr bwMode="auto">
          <a:xfrm>
            <a:off x="5045075" y="914400"/>
            <a:ext cx="655638" cy="1198563"/>
            <a:chOff x="2743" y="336"/>
            <a:chExt cx="413" cy="755"/>
          </a:xfrm>
        </p:grpSpPr>
        <p:sp>
          <p:nvSpPr>
            <p:cNvPr id="18562" name="Oval 58"/>
            <p:cNvSpPr>
              <a:spLocks noChangeArrowheads="1"/>
            </p:cNvSpPr>
            <p:nvPr/>
          </p:nvSpPr>
          <p:spPr bwMode="auto">
            <a:xfrm>
              <a:off x="2784" y="336"/>
              <a:ext cx="288" cy="384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8563" name="Text Box 59"/>
            <p:cNvSpPr txBox="1">
              <a:spLocks noChangeArrowheads="1"/>
            </p:cNvSpPr>
            <p:nvPr/>
          </p:nvSpPr>
          <p:spPr bwMode="auto">
            <a:xfrm>
              <a:off x="2743" y="761"/>
              <a:ext cx="4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800">
                  <a:solidFill>
                    <a:srgbClr val="C00000"/>
                  </a:solidFill>
                </a:rPr>
                <a:t>2e</a:t>
              </a:r>
              <a:r>
                <a:rPr lang="en-US" sz="2800" baseline="30000">
                  <a:solidFill>
                    <a:srgbClr val="C00000"/>
                  </a:solidFill>
                </a:rPr>
                <a:t>-</a:t>
              </a:r>
              <a:endParaRPr lang="en-US" sz="2800">
                <a:solidFill>
                  <a:srgbClr val="C00000"/>
                </a:solidFill>
              </a:endParaRPr>
            </a:p>
          </p:txBody>
        </p:sp>
      </p:grpSp>
      <p:sp>
        <p:nvSpPr>
          <p:cNvPr id="18444" name="Text Box 60"/>
          <p:cNvSpPr txBox="1">
            <a:spLocks noChangeArrowheads="1"/>
          </p:cNvSpPr>
          <p:nvPr/>
        </p:nvSpPr>
        <p:spPr bwMode="auto">
          <a:xfrm>
            <a:off x="593725" y="257175"/>
            <a:ext cx="3335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>
                <a:solidFill>
                  <a:schemeClr val="tx2"/>
                </a:solidFill>
              </a:rPr>
              <a:t>Lewis structure of water</a:t>
            </a:r>
          </a:p>
        </p:txBody>
      </p:sp>
      <p:sp>
        <p:nvSpPr>
          <p:cNvPr id="191549" name="Text Box 61"/>
          <p:cNvSpPr txBox="1">
            <a:spLocks noChangeArrowheads="1"/>
          </p:cNvSpPr>
          <p:nvPr/>
        </p:nvSpPr>
        <p:spPr bwMode="auto">
          <a:xfrm>
            <a:off x="492125" y="2466975"/>
            <a:ext cx="723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 i="1">
                <a:solidFill>
                  <a:schemeClr val="tx2"/>
                </a:solidFill>
              </a:rPr>
              <a:t>Double bond</a:t>
            </a:r>
            <a:r>
              <a:rPr lang="en-US" sz="2800">
                <a:solidFill>
                  <a:schemeClr val="tx2"/>
                </a:solidFill>
              </a:rPr>
              <a:t> – two atoms share two pairs of electrons</a:t>
            </a:r>
            <a:endParaRPr lang="en-US" sz="2800" b="1" i="1">
              <a:solidFill>
                <a:schemeClr val="tx2"/>
              </a:solidFill>
            </a:endParaRPr>
          </a:p>
        </p:txBody>
      </p:sp>
      <p:grpSp>
        <p:nvGrpSpPr>
          <p:cNvPr id="19" name="Group 62"/>
          <p:cNvGrpSpPr>
            <a:grpSpLocks/>
          </p:cNvGrpSpPr>
          <p:nvPr/>
        </p:nvGrpSpPr>
        <p:grpSpPr bwMode="auto">
          <a:xfrm>
            <a:off x="6072188" y="368300"/>
            <a:ext cx="3098800" cy="774700"/>
            <a:chOff x="3825" y="232"/>
            <a:chExt cx="1952" cy="488"/>
          </a:xfrm>
        </p:grpSpPr>
        <p:sp>
          <p:nvSpPr>
            <p:cNvPr id="18559" name="Text Box 63"/>
            <p:cNvSpPr txBox="1">
              <a:spLocks noChangeArrowheads="1"/>
            </p:cNvSpPr>
            <p:nvPr/>
          </p:nvSpPr>
          <p:spPr bwMode="auto">
            <a:xfrm>
              <a:off x="3825" y="232"/>
              <a:ext cx="195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C00000"/>
                  </a:solidFill>
                </a:rPr>
                <a:t>single covalent bonds</a:t>
              </a:r>
            </a:p>
          </p:txBody>
        </p:sp>
        <p:sp>
          <p:nvSpPr>
            <p:cNvPr id="18560" name="Freeform 64"/>
            <p:cNvSpPr>
              <a:spLocks/>
            </p:cNvSpPr>
            <p:nvPr/>
          </p:nvSpPr>
          <p:spPr bwMode="auto">
            <a:xfrm>
              <a:off x="4392" y="432"/>
              <a:ext cx="168" cy="288"/>
            </a:xfrm>
            <a:custGeom>
              <a:avLst/>
              <a:gdLst>
                <a:gd name="T0" fmla="*/ 168 w 168"/>
                <a:gd name="T1" fmla="*/ 0 h 288"/>
                <a:gd name="T2" fmla="*/ 24 w 168"/>
                <a:gd name="T3" fmla="*/ 144 h 288"/>
                <a:gd name="T4" fmla="*/ 24 w 168"/>
                <a:gd name="T5" fmla="*/ 288 h 288"/>
                <a:gd name="T6" fmla="*/ 0 60000 65536"/>
                <a:gd name="T7" fmla="*/ 0 60000 65536"/>
                <a:gd name="T8" fmla="*/ 0 60000 65536"/>
                <a:gd name="T9" fmla="*/ 0 w 168"/>
                <a:gd name="T10" fmla="*/ 0 h 288"/>
                <a:gd name="T11" fmla="*/ 168 w 168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" h="288">
                  <a:moveTo>
                    <a:pt x="168" y="0"/>
                  </a:moveTo>
                  <a:cubicBezTo>
                    <a:pt x="108" y="48"/>
                    <a:pt x="48" y="96"/>
                    <a:pt x="24" y="144"/>
                  </a:cubicBezTo>
                  <a:cubicBezTo>
                    <a:pt x="0" y="192"/>
                    <a:pt x="12" y="240"/>
                    <a:pt x="24" y="288"/>
                  </a:cubicBezTo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8561" name="Freeform 65"/>
            <p:cNvSpPr>
              <a:spLocks/>
            </p:cNvSpPr>
            <p:nvPr/>
          </p:nvSpPr>
          <p:spPr bwMode="auto">
            <a:xfrm flipH="1">
              <a:off x="4656" y="432"/>
              <a:ext cx="168" cy="288"/>
            </a:xfrm>
            <a:custGeom>
              <a:avLst/>
              <a:gdLst>
                <a:gd name="T0" fmla="*/ 168 w 168"/>
                <a:gd name="T1" fmla="*/ 0 h 288"/>
                <a:gd name="T2" fmla="*/ 24 w 168"/>
                <a:gd name="T3" fmla="*/ 144 h 288"/>
                <a:gd name="T4" fmla="*/ 24 w 168"/>
                <a:gd name="T5" fmla="*/ 288 h 288"/>
                <a:gd name="T6" fmla="*/ 0 60000 65536"/>
                <a:gd name="T7" fmla="*/ 0 60000 65536"/>
                <a:gd name="T8" fmla="*/ 0 60000 65536"/>
                <a:gd name="T9" fmla="*/ 0 w 168"/>
                <a:gd name="T10" fmla="*/ 0 h 288"/>
                <a:gd name="T11" fmla="*/ 168 w 168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8" h="288">
                  <a:moveTo>
                    <a:pt x="168" y="0"/>
                  </a:moveTo>
                  <a:cubicBezTo>
                    <a:pt x="108" y="48"/>
                    <a:pt x="48" y="96"/>
                    <a:pt x="24" y="144"/>
                  </a:cubicBezTo>
                  <a:cubicBezTo>
                    <a:pt x="0" y="192"/>
                    <a:pt x="12" y="240"/>
                    <a:pt x="24" y="288"/>
                  </a:cubicBezTo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20" name="Group 66"/>
          <p:cNvGrpSpPr>
            <a:grpSpLocks/>
          </p:cNvGrpSpPr>
          <p:nvPr/>
        </p:nvGrpSpPr>
        <p:grpSpPr bwMode="auto">
          <a:xfrm>
            <a:off x="2178050" y="3276600"/>
            <a:ext cx="1403350" cy="482600"/>
            <a:chOff x="1020" y="2064"/>
            <a:chExt cx="884" cy="304"/>
          </a:xfrm>
        </p:grpSpPr>
        <p:sp>
          <p:nvSpPr>
            <p:cNvPr id="18535" name="Text Box 67"/>
            <p:cNvSpPr txBox="1">
              <a:spLocks noChangeArrowheads="1"/>
            </p:cNvSpPr>
            <p:nvPr/>
          </p:nvSpPr>
          <p:spPr bwMode="auto">
            <a:xfrm>
              <a:off x="1020" y="2073"/>
              <a:ext cx="26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O</a:t>
              </a:r>
            </a:p>
          </p:txBody>
        </p:sp>
        <p:sp>
          <p:nvSpPr>
            <p:cNvPr id="18536" name="Oval 68"/>
            <p:cNvSpPr>
              <a:spLocks noChangeArrowheads="1"/>
            </p:cNvSpPr>
            <p:nvPr/>
          </p:nvSpPr>
          <p:spPr bwMode="auto">
            <a:xfrm>
              <a:off x="1240" y="2240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37" name="Oval 69"/>
            <p:cNvSpPr>
              <a:spLocks noChangeArrowheads="1"/>
            </p:cNvSpPr>
            <p:nvPr/>
          </p:nvSpPr>
          <p:spPr bwMode="auto">
            <a:xfrm>
              <a:off x="1240" y="214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538" name="Group 70"/>
            <p:cNvGrpSpPr>
              <a:grpSpLocks/>
            </p:cNvGrpSpPr>
            <p:nvPr/>
          </p:nvGrpSpPr>
          <p:grpSpPr bwMode="auto">
            <a:xfrm rot="5400000">
              <a:off x="1120" y="2016"/>
              <a:ext cx="48" cy="144"/>
              <a:chOff x="1440" y="2400"/>
              <a:chExt cx="48" cy="144"/>
            </a:xfrm>
          </p:grpSpPr>
          <p:sp>
            <p:nvSpPr>
              <p:cNvPr id="18557" name="Oval 71"/>
              <p:cNvSpPr>
                <a:spLocks noChangeArrowheads="1"/>
              </p:cNvSpPr>
              <p:nvPr/>
            </p:nvSpPr>
            <p:spPr bwMode="auto">
              <a:xfrm>
                <a:off x="1440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58" name="Oval 72"/>
              <p:cNvSpPr>
                <a:spLocks noChangeArrowheads="1"/>
              </p:cNvSpPr>
              <p:nvPr/>
            </p:nvSpPr>
            <p:spPr bwMode="auto">
              <a:xfrm>
                <a:off x="1440" y="24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539" name="Group 73"/>
            <p:cNvGrpSpPr>
              <a:grpSpLocks/>
            </p:cNvGrpSpPr>
            <p:nvPr/>
          </p:nvGrpSpPr>
          <p:grpSpPr bwMode="auto">
            <a:xfrm rot="5400000">
              <a:off x="1120" y="2264"/>
              <a:ext cx="48" cy="144"/>
              <a:chOff x="1440" y="2400"/>
              <a:chExt cx="48" cy="144"/>
            </a:xfrm>
          </p:grpSpPr>
          <p:sp>
            <p:nvSpPr>
              <p:cNvPr id="18555" name="Oval 74"/>
              <p:cNvSpPr>
                <a:spLocks noChangeArrowheads="1"/>
              </p:cNvSpPr>
              <p:nvPr/>
            </p:nvSpPr>
            <p:spPr bwMode="auto">
              <a:xfrm>
                <a:off x="1440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56" name="Oval 75"/>
              <p:cNvSpPr>
                <a:spLocks noChangeArrowheads="1"/>
              </p:cNvSpPr>
              <p:nvPr/>
            </p:nvSpPr>
            <p:spPr bwMode="auto">
              <a:xfrm>
                <a:off x="1440" y="24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540" name="Oval 76"/>
            <p:cNvSpPr>
              <a:spLocks noChangeArrowheads="1"/>
            </p:cNvSpPr>
            <p:nvPr/>
          </p:nvSpPr>
          <p:spPr bwMode="auto">
            <a:xfrm>
              <a:off x="1328" y="2240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41" name="Oval 77"/>
            <p:cNvSpPr>
              <a:spLocks noChangeArrowheads="1"/>
            </p:cNvSpPr>
            <p:nvPr/>
          </p:nvSpPr>
          <p:spPr bwMode="auto">
            <a:xfrm>
              <a:off x="1328" y="214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42" name="Text Box 78"/>
            <p:cNvSpPr txBox="1">
              <a:spLocks noChangeArrowheads="1"/>
            </p:cNvSpPr>
            <p:nvPr/>
          </p:nvSpPr>
          <p:spPr bwMode="auto">
            <a:xfrm>
              <a:off x="1337" y="2080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C</a:t>
              </a:r>
            </a:p>
          </p:txBody>
        </p:sp>
        <p:grpSp>
          <p:nvGrpSpPr>
            <p:cNvPr id="18543" name="Group 79"/>
            <p:cNvGrpSpPr>
              <a:grpSpLocks/>
            </p:cNvGrpSpPr>
            <p:nvPr/>
          </p:nvGrpSpPr>
          <p:grpSpPr bwMode="auto">
            <a:xfrm flipH="1">
              <a:off x="1548" y="2064"/>
              <a:ext cx="356" cy="297"/>
              <a:chOff x="1852" y="2160"/>
              <a:chExt cx="356" cy="297"/>
            </a:xfrm>
          </p:grpSpPr>
          <p:sp>
            <p:nvSpPr>
              <p:cNvPr id="18544" name="Text Box 80"/>
              <p:cNvSpPr txBox="1">
                <a:spLocks noChangeArrowheads="1"/>
              </p:cNvSpPr>
              <p:nvPr/>
            </p:nvSpPr>
            <p:spPr bwMode="auto">
              <a:xfrm flipH="1">
                <a:off x="1852" y="2169"/>
                <a:ext cx="26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O</a:t>
                </a:r>
              </a:p>
            </p:txBody>
          </p:sp>
          <p:sp>
            <p:nvSpPr>
              <p:cNvPr id="18545" name="Oval 81"/>
              <p:cNvSpPr>
                <a:spLocks noChangeArrowheads="1"/>
              </p:cNvSpPr>
              <p:nvPr/>
            </p:nvSpPr>
            <p:spPr bwMode="auto">
              <a:xfrm flipH="1">
                <a:off x="2072" y="233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46" name="Oval 82"/>
              <p:cNvSpPr>
                <a:spLocks noChangeArrowheads="1"/>
              </p:cNvSpPr>
              <p:nvPr/>
            </p:nvSpPr>
            <p:spPr bwMode="auto">
              <a:xfrm flipH="1">
                <a:off x="2072" y="224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8547" name="Group 83"/>
              <p:cNvGrpSpPr>
                <a:grpSpLocks/>
              </p:cNvGrpSpPr>
              <p:nvPr/>
            </p:nvGrpSpPr>
            <p:grpSpPr bwMode="auto">
              <a:xfrm rot="16200000" flipH="1">
                <a:off x="1952" y="2112"/>
                <a:ext cx="48" cy="144"/>
                <a:chOff x="1440" y="2400"/>
                <a:chExt cx="48" cy="144"/>
              </a:xfrm>
            </p:grpSpPr>
            <p:sp>
              <p:nvSpPr>
                <p:cNvPr id="18553" name="Oval 84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54" name="Oval 85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548" name="Group 86"/>
              <p:cNvGrpSpPr>
                <a:grpSpLocks/>
              </p:cNvGrpSpPr>
              <p:nvPr/>
            </p:nvGrpSpPr>
            <p:grpSpPr bwMode="auto">
              <a:xfrm rot="16200000" flipH="1">
                <a:off x="1952" y="2360"/>
                <a:ext cx="48" cy="144"/>
                <a:chOff x="1440" y="2400"/>
                <a:chExt cx="48" cy="144"/>
              </a:xfrm>
            </p:grpSpPr>
            <p:sp>
              <p:nvSpPr>
                <p:cNvPr id="18551" name="Oval 87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52" name="Oval 88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8549" name="Oval 89"/>
              <p:cNvSpPr>
                <a:spLocks noChangeArrowheads="1"/>
              </p:cNvSpPr>
              <p:nvPr/>
            </p:nvSpPr>
            <p:spPr bwMode="auto">
              <a:xfrm flipH="1">
                <a:off x="2160" y="233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50" name="Oval 90"/>
              <p:cNvSpPr>
                <a:spLocks noChangeArrowheads="1"/>
              </p:cNvSpPr>
              <p:nvPr/>
            </p:nvSpPr>
            <p:spPr bwMode="auto">
              <a:xfrm flipH="1">
                <a:off x="2160" y="224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91579" name="Text Box 91"/>
          <p:cNvSpPr txBox="1">
            <a:spLocks noChangeArrowheads="1"/>
          </p:cNvSpPr>
          <p:nvPr/>
        </p:nvSpPr>
        <p:spPr bwMode="auto">
          <a:xfrm>
            <a:off x="4329113" y="3278188"/>
            <a:ext cx="469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/>
              <a:t>or</a:t>
            </a:r>
          </a:p>
        </p:txBody>
      </p:sp>
      <p:grpSp>
        <p:nvGrpSpPr>
          <p:cNvPr id="26" name="Group 92"/>
          <p:cNvGrpSpPr>
            <a:grpSpLocks/>
          </p:cNvGrpSpPr>
          <p:nvPr/>
        </p:nvGrpSpPr>
        <p:grpSpPr bwMode="auto">
          <a:xfrm>
            <a:off x="5548313" y="3282950"/>
            <a:ext cx="1893887" cy="469900"/>
            <a:chOff x="3143" y="2064"/>
            <a:chExt cx="1193" cy="296"/>
          </a:xfrm>
        </p:grpSpPr>
        <p:sp>
          <p:nvSpPr>
            <p:cNvPr id="18511" name="Text Box 93"/>
            <p:cNvSpPr txBox="1">
              <a:spLocks noChangeArrowheads="1"/>
            </p:cNvSpPr>
            <p:nvPr/>
          </p:nvSpPr>
          <p:spPr bwMode="auto">
            <a:xfrm>
              <a:off x="3143" y="2069"/>
              <a:ext cx="26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O</a:t>
              </a:r>
            </a:p>
          </p:txBody>
        </p:sp>
        <p:grpSp>
          <p:nvGrpSpPr>
            <p:cNvPr id="18512" name="Group 94"/>
            <p:cNvGrpSpPr>
              <a:grpSpLocks/>
            </p:cNvGrpSpPr>
            <p:nvPr/>
          </p:nvGrpSpPr>
          <p:grpSpPr bwMode="auto">
            <a:xfrm>
              <a:off x="3195" y="2064"/>
              <a:ext cx="144" cy="296"/>
              <a:chOff x="3195" y="2064"/>
              <a:chExt cx="144" cy="296"/>
            </a:xfrm>
          </p:grpSpPr>
          <p:grpSp>
            <p:nvGrpSpPr>
              <p:cNvPr id="18529" name="Group 95"/>
              <p:cNvGrpSpPr>
                <a:grpSpLocks/>
              </p:cNvGrpSpPr>
              <p:nvPr/>
            </p:nvGrpSpPr>
            <p:grpSpPr bwMode="auto">
              <a:xfrm rot="5400000">
                <a:off x="3243" y="2016"/>
                <a:ext cx="48" cy="144"/>
                <a:chOff x="1440" y="2400"/>
                <a:chExt cx="48" cy="144"/>
              </a:xfrm>
            </p:grpSpPr>
            <p:sp>
              <p:nvSpPr>
                <p:cNvPr id="18533" name="Oval 96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34" name="Oval 97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530" name="Group 98"/>
              <p:cNvGrpSpPr>
                <a:grpSpLocks/>
              </p:cNvGrpSpPr>
              <p:nvPr/>
            </p:nvGrpSpPr>
            <p:grpSpPr bwMode="auto">
              <a:xfrm rot="5400000">
                <a:off x="3243" y="2264"/>
                <a:ext cx="48" cy="144"/>
                <a:chOff x="1440" y="2400"/>
                <a:chExt cx="48" cy="144"/>
              </a:xfrm>
            </p:grpSpPr>
            <p:sp>
              <p:nvSpPr>
                <p:cNvPr id="18531" name="Oval 99"/>
                <p:cNvSpPr>
                  <a:spLocks noChangeArrowheads="1"/>
                </p:cNvSpPr>
                <p:nvPr/>
              </p:nvSpPr>
              <p:spPr bwMode="auto">
                <a:xfrm>
                  <a:off x="1440" y="2400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32" name="Oval 100"/>
                <p:cNvSpPr>
                  <a:spLocks noChangeArrowheads="1"/>
                </p:cNvSpPr>
                <p:nvPr/>
              </p:nvSpPr>
              <p:spPr bwMode="auto">
                <a:xfrm>
                  <a:off x="1440" y="2496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513" name="Group 101"/>
            <p:cNvGrpSpPr>
              <a:grpSpLocks/>
            </p:cNvGrpSpPr>
            <p:nvPr/>
          </p:nvGrpSpPr>
          <p:grpSpPr bwMode="auto">
            <a:xfrm>
              <a:off x="3408" y="2188"/>
              <a:ext cx="240" cy="48"/>
              <a:chOff x="3408" y="2160"/>
              <a:chExt cx="240" cy="48"/>
            </a:xfrm>
          </p:grpSpPr>
          <p:sp>
            <p:nvSpPr>
              <p:cNvPr id="18527" name="Line 102"/>
              <p:cNvSpPr>
                <a:spLocks noChangeShapeType="1"/>
              </p:cNvSpPr>
              <p:nvPr/>
            </p:nvSpPr>
            <p:spPr bwMode="auto">
              <a:xfrm>
                <a:off x="3408" y="2160"/>
                <a:ext cx="2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28" name="Line 103"/>
              <p:cNvSpPr>
                <a:spLocks noChangeShapeType="1"/>
              </p:cNvSpPr>
              <p:nvPr/>
            </p:nvSpPr>
            <p:spPr bwMode="auto">
              <a:xfrm>
                <a:off x="3408" y="2208"/>
                <a:ext cx="2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8514" name="Text Box 104"/>
            <p:cNvSpPr txBox="1">
              <a:spLocks noChangeArrowheads="1"/>
            </p:cNvSpPr>
            <p:nvPr/>
          </p:nvSpPr>
          <p:spPr bwMode="auto">
            <a:xfrm>
              <a:off x="3617" y="2072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C</a:t>
              </a:r>
            </a:p>
          </p:txBody>
        </p:sp>
        <p:grpSp>
          <p:nvGrpSpPr>
            <p:cNvPr id="18515" name="Group 105"/>
            <p:cNvGrpSpPr>
              <a:grpSpLocks/>
            </p:cNvGrpSpPr>
            <p:nvPr/>
          </p:nvGrpSpPr>
          <p:grpSpPr bwMode="auto">
            <a:xfrm flipH="1">
              <a:off x="3831" y="2064"/>
              <a:ext cx="505" cy="296"/>
              <a:chOff x="3239" y="2632"/>
              <a:chExt cx="505" cy="296"/>
            </a:xfrm>
          </p:grpSpPr>
          <p:sp>
            <p:nvSpPr>
              <p:cNvPr id="18516" name="Text Box 106"/>
              <p:cNvSpPr txBox="1">
                <a:spLocks noChangeArrowheads="1"/>
              </p:cNvSpPr>
              <p:nvPr/>
            </p:nvSpPr>
            <p:spPr bwMode="auto">
              <a:xfrm>
                <a:off x="3239" y="2637"/>
                <a:ext cx="26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O</a:t>
                </a:r>
              </a:p>
            </p:txBody>
          </p:sp>
          <p:grpSp>
            <p:nvGrpSpPr>
              <p:cNvPr id="18517" name="Group 107"/>
              <p:cNvGrpSpPr>
                <a:grpSpLocks/>
              </p:cNvGrpSpPr>
              <p:nvPr/>
            </p:nvGrpSpPr>
            <p:grpSpPr bwMode="auto">
              <a:xfrm>
                <a:off x="3291" y="2632"/>
                <a:ext cx="144" cy="296"/>
                <a:chOff x="3195" y="2064"/>
                <a:chExt cx="144" cy="296"/>
              </a:xfrm>
            </p:grpSpPr>
            <p:grpSp>
              <p:nvGrpSpPr>
                <p:cNvPr id="18521" name="Group 108"/>
                <p:cNvGrpSpPr>
                  <a:grpSpLocks/>
                </p:cNvGrpSpPr>
                <p:nvPr/>
              </p:nvGrpSpPr>
              <p:grpSpPr bwMode="auto">
                <a:xfrm rot="5400000">
                  <a:off x="3243" y="2016"/>
                  <a:ext cx="48" cy="144"/>
                  <a:chOff x="1440" y="2400"/>
                  <a:chExt cx="48" cy="144"/>
                </a:xfrm>
              </p:grpSpPr>
              <p:sp>
                <p:nvSpPr>
                  <p:cNvPr id="18525" name="Oval 109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00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526" name="Oval 110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96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522" name="Group 111"/>
                <p:cNvGrpSpPr>
                  <a:grpSpLocks/>
                </p:cNvGrpSpPr>
                <p:nvPr/>
              </p:nvGrpSpPr>
              <p:grpSpPr bwMode="auto">
                <a:xfrm rot="5400000">
                  <a:off x="3243" y="2264"/>
                  <a:ext cx="48" cy="144"/>
                  <a:chOff x="1440" y="2400"/>
                  <a:chExt cx="48" cy="144"/>
                </a:xfrm>
              </p:grpSpPr>
              <p:sp>
                <p:nvSpPr>
                  <p:cNvPr id="18523" name="Oval 112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00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524" name="Oval 113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96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8518" name="Group 114"/>
              <p:cNvGrpSpPr>
                <a:grpSpLocks/>
              </p:cNvGrpSpPr>
              <p:nvPr/>
            </p:nvGrpSpPr>
            <p:grpSpPr bwMode="auto">
              <a:xfrm>
                <a:off x="3504" y="2756"/>
                <a:ext cx="240" cy="48"/>
                <a:chOff x="3408" y="2160"/>
                <a:chExt cx="240" cy="48"/>
              </a:xfrm>
            </p:grpSpPr>
            <p:sp>
              <p:nvSpPr>
                <p:cNvPr id="18519" name="Line 115"/>
                <p:cNvSpPr>
                  <a:spLocks noChangeShapeType="1"/>
                </p:cNvSpPr>
                <p:nvPr/>
              </p:nvSpPr>
              <p:spPr bwMode="auto">
                <a:xfrm>
                  <a:off x="3408" y="2160"/>
                  <a:ext cx="24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520" name="Line 116"/>
                <p:cNvSpPr>
                  <a:spLocks noChangeShapeType="1"/>
                </p:cNvSpPr>
                <p:nvPr/>
              </p:nvSpPr>
              <p:spPr bwMode="auto">
                <a:xfrm>
                  <a:off x="3408" y="2208"/>
                  <a:ext cx="24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91534" name="Group 117"/>
          <p:cNvGrpSpPr>
            <a:grpSpLocks/>
          </p:cNvGrpSpPr>
          <p:nvPr/>
        </p:nvGrpSpPr>
        <p:grpSpPr bwMode="auto">
          <a:xfrm>
            <a:off x="2120900" y="3200400"/>
            <a:ext cx="714375" cy="1198563"/>
            <a:chOff x="1336" y="2016"/>
            <a:chExt cx="450" cy="755"/>
          </a:xfrm>
        </p:grpSpPr>
        <p:sp>
          <p:nvSpPr>
            <p:cNvPr id="18509" name="Oval 118"/>
            <p:cNvSpPr>
              <a:spLocks noChangeArrowheads="1"/>
            </p:cNvSpPr>
            <p:nvPr/>
          </p:nvSpPr>
          <p:spPr bwMode="auto">
            <a:xfrm>
              <a:off x="1336" y="2016"/>
              <a:ext cx="432" cy="384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10" name="Text Box 119"/>
            <p:cNvSpPr txBox="1">
              <a:spLocks noChangeArrowheads="1"/>
            </p:cNvSpPr>
            <p:nvPr/>
          </p:nvSpPr>
          <p:spPr bwMode="auto">
            <a:xfrm>
              <a:off x="1373" y="2441"/>
              <a:ext cx="4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800">
                  <a:solidFill>
                    <a:srgbClr val="C00000"/>
                  </a:solidFill>
                </a:rPr>
                <a:t>8e</a:t>
              </a:r>
              <a:r>
                <a:rPr lang="en-US" sz="2800" baseline="30000">
                  <a:solidFill>
                    <a:srgbClr val="C00000"/>
                  </a:solidFill>
                </a:rPr>
                <a:t>-</a:t>
              </a:r>
              <a:endParaRPr lang="en-US" sz="2800">
                <a:solidFill>
                  <a:srgbClr val="C00000"/>
                </a:solidFill>
              </a:endParaRPr>
            </a:p>
          </p:txBody>
        </p:sp>
      </p:grpSp>
      <p:grpSp>
        <p:nvGrpSpPr>
          <p:cNvPr id="191542" name="Group 120"/>
          <p:cNvGrpSpPr>
            <a:grpSpLocks/>
          </p:cNvGrpSpPr>
          <p:nvPr/>
        </p:nvGrpSpPr>
        <p:grpSpPr bwMode="auto">
          <a:xfrm>
            <a:off x="2984500" y="3200400"/>
            <a:ext cx="714375" cy="1198563"/>
            <a:chOff x="1336" y="2016"/>
            <a:chExt cx="450" cy="755"/>
          </a:xfrm>
        </p:grpSpPr>
        <p:sp>
          <p:nvSpPr>
            <p:cNvPr id="18507" name="Oval 121"/>
            <p:cNvSpPr>
              <a:spLocks noChangeArrowheads="1"/>
            </p:cNvSpPr>
            <p:nvPr/>
          </p:nvSpPr>
          <p:spPr bwMode="auto">
            <a:xfrm>
              <a:off x="1336" y="2016"/>
              <a:ext cx="432" cy="384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08" name="Text Box 122"/>
            <p:cNvSpPr txBox="1">
              <a:spLocks noChangeArrowheads="1"/>
            </p:cNvSpPr>
            <p:nvPr/>
          </p:nvSpPr>
          <p:spPr bwMode="auto">
            <a:xfrm>
              <a:off x="1373" y="2441"/>
              <a:ext cx="4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800">
                  <a:solidFill>
                    <a:srgbClr val="C00000"/>
                  </a:solidFill>
                </a:rPr>
                <a:t>8e</a:t>
              </a:r>
              <a:r>
                <a:rPr lang="en-US" sz="2800" baseline="30000">
                  <a:solidFill>
                    <a:srgbClr val="C00000"/>
                  </a:solidFill>
                </a:rPr>
                <a:t>-</a:t>
              </a:r>
              <a:endParaRPr lang="en-US" sz="2800">
                <a:solidFill>
                  <a:srgbClr val="C00000"/>
                </a:solidFill>
              </a:endParaRPr>
            </a:p>
          </p:txBody>
        </p:sp>
      </p:grpSp>
      <p:grpSp>
        <p:nvGrpSpPr>
          <p:cNvPr id="191545" name="Group 123"/>
          <p:cNvGrpSpPr>
            <a:grpSpLocks/>
          </p:cNvGrpSpPr>
          <p:nvPr/>
        </p:nvGrpSpPr>
        <p:grpSpPr bwMode="auto">
          <a:xfrm>
            <a:off x="2501900" y="3200400"/>
            <a:ext cx="762000" cy="1198563"/>
            <a:chOff x="1576" y="2016"/>
            <a:chExt cx="480" cy="755"/>
          </a:xfrm>
        </p:grpSpPr>
        <p:sp>
          <p:nvSpPr>
            <p:cNvPr id="18505" name="Oval 124"/>
            <p:cNvSpPr>
              <a:spLocks noChangeArrowheads="1"/>
            </p:cNvSpPr>
            <p:nvPr/>
          </p:nvSpPr>
          <p:spPr bwMode="auto">
            <a:xfrm>
              <a:off x="1576" y="2016"/>
              <a:ext cx="480" cy="384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06" name="Text Box 125"/>
            <p:cNvSpPr txBox="1">
              <a:spLocks noChangeArrowheads="1"/>
            </p:cNvSpPr>
            <p:nvPr/>
          </p:nvSpPr>
          <p:spPr bwMode="auto">
            <a:xfrm>
              <a:off x="1639" y="2441"/>
              <a:ext cx="4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800">
                  <a:solidFill>
                    <a:srgbClr val="C00000"/>
                  </a:solidFill>
                </a:rPr>
                <a:t>8e</a:t>
              </a:r>
              <a:r>
                <a:rPr lang="en-US" sz="2800" baseline="30000">
                  <a:solidFill>
                    <a:srgbClr val="C00000"/>
                  </a:solidFill>
                </a:rPr>
                <a:t>-</a:t>
              </a:r>
              <a:endParaRPr lang="en-US" sz="2800">
                <a:solidFill>
                  <a:srgbClr val="C00000"/>
                </a:solidFill>
              </a:endParaRPr>
            </a:p>
          </p:txBody>
        </p:sp>
      </p:grpSp>
      <p:grpSp>
        <p:nvGrpSpPr>
          <p:cNvPr id="191550" name="Group 126"/>
          <p:cNvGrpSpPr>
            <a:grpSpLocks/>
          </p:cNvGrpSpPr>
          <p:nvPr/>
        </p:nvGrpSpPr>
        <p:grpSpPr bwMode="auto">
          <a:xfrm>
            <a:off x="1928813" y="3286125"/>
            <a:ext cx="2314575" cy="1135063"/>
            <a:chOff x="1203" y="2064"/>
            <a:chExt cx="1458" cy="715"/>
          </a:xfrm>
        </p:grpSpPr>
        <p:sp>
          <p:nvSpPr>
            <p:cNvPr id="18502" name="Oval 127"/>
            <p:cNvSpPr>
              <a:spLocks noChangeArrowheads="1"/>
            </p:cNvSpPr>
            <p:nvPr/>
          </p:nvSpPr>
          <p:spPr bwMode="auto">
            <a:xfrm>
              <a:off x="1536" y="2064"/>
              <a:ext cx="240" cy="288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03" name="Oval 128"/>
            <p:cNvSpPr>
              <a:spLocks noChangeArrowheads="1"/>
            </p:cNvSpPr>
            <p:nvPr/>
          </p:nvSpPr>
          <p:spPr bwMode="auto">
            <a:xfrm>
              <a:off x="1848" y="2064"/>
              <a:ext cx="240" cy="288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04" name="Text Box 129"/>
            <p:cNvSpPr txBox="1">
              <a:spLocks noChangeArrowheads="1"/>
            </p:cNvSpPr>
            <p:nvPr/>
          </p:nvSpPr>
          <p:spPr bwMode="auto">
            <a:xfrm>
              <a:off x="1203" y="2449"/>
              <a:ext cx="145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800">
                  <a:solidFill>
                    <a:srgbClr val="C00000"/>
                  </a:solidFill>
                </a:rPr>
                <a:t>double bonds</a:t>
              </a:r>
            </a:p>
          </p:txBody>
        </p:sp>
      </p:grpSp>
      <p:grpSp>
        <p:nvGrpSpPr>
          <p:cNvPr id="191554" name="Group 130"/>
          <p:cNvGrpSpPr>
            <a:grpSpLocks/>
          </p:cNvGrpSpPr>
          <p:nvPr/>
        </p:nvGrpSpPr>
        <p:grpSpPr bwMode="auto">
          <a:xfrm>
            <a:off x="5665788" y="3657600"/>
            <a:ext cx="2006600" cy="627063"/>
            <a:chOff x="3569" y="2304"/>
            <a:chExt cx="1264" cy="395"/>
          </a:xfrm>
        </p:grpSpPr>
        <p:sp>
          <p:nvSpPr>
            <p:cNvPr id="18499" name="Line 131"/>
            <p:cNvSpPr>
              <a:spLocks noChangeShapeType="1"/>
            </p:cNvSpPr>
            <p:nvPr/>
          </p:nvSpPr>
          <p:spPr bwMode="auto">
            <a:xfrm flipH="1" flipV="1">
              <a:off x="3888" y="2304"/>
              <a:ext cx="144" cy="144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00" name="Line 132"/>
            <p:cNvSpPr>
              <a:spLocks noChangeShapeType="1"/>
            </p:cNvSpPr>
            <p:nvPr/>
          </p:nvSpPr>
          <p:spPr bwMode="auto">
            <a:xfrm flipV="1">
              <a:off x="4128" y="2304"/>
              <a:ext cx="144" cy="144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01" name="Text Box 133"/>
            <p:cNvSpPr txBox="1">
              <a:spLocks noChangeArrowheads="1"/>
            </p:cNvSpPr>
            <p:nvPr/>
          </p:nvSpPr>
          <p:spPr bwMode="auto">
            <a:xfrm>
              <a:off x="3569" y="2408"/>
              <a:ext cx="126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C00000"/>
                  </a:solidFill>
                </a:rPr>
                <a:t>double bonds</a:t>
              </a:r>
            </a:p>
          </p:txBody>
        </p:sp>
      </p:grpSp>
      <p:sp>
        <p:nvSpPr>
          <p:cNvPr id="191622" name="Text Box 134"/>
          <p:cNvSpPr txBox="1">
            <a:spLocks noChangeArrowheads="1"/>
          </p:cNvSpPr>
          <p:nvPr/>
        </p:nvSpPr>
        <p:spPr bwMode="auto">
          <a:xfrm>
            <a:off x="495300" y="4484688"/>
            <a:ext cx="72564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 i="1">
                <a:solidFill>
                  <a:schemeClr val="tx2"/>
                </a:solidFill>
              </a:rPr>
              <a:t>Triple bond</a:t>
            </a:r>
            <a:r>
              <a:rPr lang="en-US" sz="2800">
                <a:solidFill>
                  <a:schemeClr val="tx2"/>
                </a:solidFill>
              </a:rPr>
              <a:t> – two atoms share three pairs of electrons</a:t>
            </a:r>
            <a:endParaRPr lang="en-US" sz="2800" b="1" i="1">
              <a:solidFill>
                <a:schemeClr val="tx2"/>
              </a:solidFill>
            </a:endParaRPr>
          </a:p>
        </p:txBody>
      </p:sp>
      <p:grpSp>
        <p:nvGrpSpPr>
          <p:cNvPr id="191558" name="Group 135"/>
          <p:cNvGrpSpPr>
            <a:grpSpLocks/>
          </p:cNvGrpSpPr>
          <p:nvPr/>
        </p:nvGrpSpPr>
        <p:grpSpPr bwMode="auto">
          <a:xfrm>
            <a:off x="2120900" y="5257800"/>
            <a:ext cx="1092200" cy="458788"/>
            <a:chOff x="1336" y="3312"/>
            <a:chExt cx="688" cy="289"/>
          </a:xfrm>
        </p:grpSpPr>
        <p:grpSp>
          <p:nvGrpSpPr>
            <p:cNvPr id="18480" name="Group 136"/>
            <p:cNvGrpSpPr>
              <a:grpSpLocks/>
            </p:cNvGrpSpPr>
            <p:nvPr/>
          </p:nvGrpSpPr>
          <p:grpSpPr bwMode="auto">
            <a:xfrm>
              <a:off x="1353" y="3312"/>
              <a:ext cx="671" cy="289"/>
              <a:chOff x="1121" y="3672"/>
              <a:chExt cx="671" cy="289"/>
            </a:xfrm>
          </p:grpSpPr>
          <p:sp>
            <p:nvSpPr>
              <p:cNvPr id="18487" name="Text Box 137"/>
              <p:cNvSpPr txBox="1">
                <a:spLocks noChangeArrowheads="1"/>
              </p:cNvSpPr>
              <p:nvPr/>
            </p:nvSpPr>
            <p:spPr bwMode="auto">
              <a:xfrm>
                <a:off x="1121" y="3673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N</a:t>
                </a:r>
              </a:p>
            </p:txBody>
          </p:sp>
          <p:grpSp>
            <p:nvGrpSpPr>
              <p:cNvPr id="18488" name="Group 138"/>
              <p:cNvGrpSpPr>
                <a:grpSpLocks/>
              </p:cNvGrpSpPr>
              <p:nvPr/>
            </p:nvGrpSpPr>
            <p:grpSpPr bwMode="auto">
              <a:xfrm>
                <a:off x="1344" y="3744"/>
                <a:ext cx="224" cy="144"/>
                <a:chOff x="1344" y="3744"/>
                <a:chExt cx="224" cy="144"/>
              </a:xfrm>
            </p:grpSpPr>
            <p:grpSp>
              <p:nvGrpSpPr>
                <p:cNvPr id="18490" name="Group 139"/>
                <p:cNvGrpSpPr>
                  <a:grpSpLocks/>
                </p:cNvGrpSpPr>
                <p:nvPr/>
              </p:nvGrpSpPr>
              <p:grpSpPr bwMode="auto">
                <a:xfrm>
                  <a:off x="1344" y="3744"/>
                  <a:ext cx="48" cy="144"/>
                  <a:chOff x="1440" y="2400"/>
                  <a:chExt cx="48" cy="144"/>
                </a:xfrm>
              </p:grpSpPr>
              <p:sp>
                <p:nvSpPr>
                  <p:cNvPr id="18497" name="Oval 140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00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498" name="Oval 141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96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491" name="Group 142"/>
                <p:cNvGrpSpPr>
                  <a:grpSpLocks/>
                </p:cNvGrpSpPr>
                <p:nvPr/>
              </p:nvGrpSpPr>
              <p:grpSpPr bwMode="auto">
                <a:xfrm>
                  <a:off x="1432" y="3744"/>
                  <a:ext cx="48" cy="144"/>
                  <a:chOff x="1440" y="2400"/>
                  <a:chExt cx="48" cy="144"/>
                </a:xfrm>
              </p:grpSpPr>
              <p:sp>
                <p:nvSpPr>
                  <p:cNvPr id="18495" name="Oval 143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00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496" name="Oval 144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96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492" name="Group 145"/>
                <p:cNvGrpSpPr>
                  <a:grpSpLocks/>
                </p:cNvGrpSpPr>
                <p:nvPr/>
              </p:nvGrpSpPr>
              <p:grpSpPr bwMode="auto">
                <a:xfrm>
                  <a:off x="1520" y="3744"/>
                  <a:ext cx="48" cy="144"/>
                  <a:chOff x="1440" y="2400"/>
                  <a:chExt cx="48" cy="144"/>
                </a:xfrm>
              </p:grpSpPr>
              <p:sp>
                <p:nvSpPr>
                  <p:cNvPr id="18493" name="Oval 146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00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494" name="Oval 147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496"/>
                    <a:ext cx="48" cy="48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8489" name="Text Box 148"/>
              <p:cNvSpPr txBox="1">
                <a:spLocks noChangeArrowheads="1"/>
              </p:cNvSpPr>
              <p:nvPr/>
            </p:nvSpPr>
            <p:spPr bwMode="auto">
              <a:xfrm>
                <a:off x="1537" y="3672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>
                    <a:latin typeface="Arial" charset="0"/>
                  </a:rPr>
                  <a:t>N</a:t>
                </a:r>
              </a:p>
            </p:txBody>
          </p:sp>
        </p:grpSp>
        <p:grpSp>
          <p:nvGrpSpPr>
            <p:cNvPr id="18481" name="Group 149"/>
            <p:cNvGrpSpPr>
              <a:grpSpLocks/>
            </p:cNvGrpSpPr>
            <p:nvPr/>
          </p:nvGrpSpPr>
          <p:grpSpPr bwMode="auto">
            <a:xfrm>
              <a:off x="1968" y="3384"/>
              <a:ext cx="48" cy="144"/>
              <a:chOff x="1440" y="2400"/>
              <a:chExt cx="48" cy="144"/>
            </a:xfrm>
          </p:grpSpPr>
          <p:sp>
            <p:nvSpPr>
              <p:cNvPr id="18485" name="Oval 150"/>
              <p:cNvSpPr>
                <a:spLocks noChangeArrowheads="1"/>
              </p:cNvSpPr>
              <p:nvPr/>
            </p:nvSpPr>
            <p:spPr bwMode="auto">
              <a:xfrm>
                <a:off x="1440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86" name="Oval 151"/>
              <p:cNvSpPr>
                <a:spLocks noChangeArrowheads="1"/>
              </p:cNvSpPr>
              <p:nvPr/>
            </p:nvSpPr>
            <p:spPr bwMode="auto">
              <a:xfrm>
                <a:off x="1440" y="24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82" name="Group 152"/>
            <p:cNvGrpSpPr>
              <a:grpSpLocks/>
            </p:cNvGrpSpPr>
            <p:nvPr/>
          </p:nvGrpSpPr>
          <p:grpSpPr bwMode="auto">
            <a:xfrm>
              <a:off x="1336" y="3384"/>
              <a:ext cx="48" cy="144"/>
              <a:chOff x="1440" y="2400"/>
              <a:chExt cx="48" cy="144"/>
            </a:xfrm>
          </p:grpSpPr>
          <p:sp>
            <p:nvSpPr>
              <p:cNvPr id="18483" name="Oval 153"/>
              <p:cNvSpPr>
                <a:spLocks noChangeArrowheads="1"/>
              </p:cNvSpPr>
              <p:nvPr/>
            </p:nvSpPr>
            <p:spPr bwMode="auto">
              <a:xfrm>
                <a:off x="1440" y="24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84" name="Oval 154"/>
              <p:cNvSpPr>
                <a:spLocks noChangeArrowheads="1"/>
              </p:cNvSpPr>
              <p:nvPr/>
            </p:nvSpPr>
            <p:spPr bwMode="auto">
              <a:xfrm>
                <a:off x="1440" y="24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91586" name="Group 155"/>
          <p:cNvGrpSpPr>
            <a:grpSpLocks/>
          </p:cNvGrpSpPr>
          <p:nvPr/>
        </p:nvGrpSpPr>
        <p:grpSpPr bwMode="auto">
          <a:xfrm>
            <a:off x="1981200" y="5295900"/>
            <a:ext cx="990600" cy="893763"/>
            <a:chOff x="1016" y="3696"/>
            <a:chExt cx="624" cy="563"/>
          </a:xfrm>
        </p:grpSpPr>
        <p:sp>
          <p:nvSpPr>
            <p:cNvPr id="18478" name="Oval 156"/>
            <p:cNvSpPr>
              <a:spLocks noChangeArrowheads="1"/>
            </p:cNvSpPr>
            <p:nvPr/>
          </p:nvSpPr>
          <p:spPr bwMode="auto">
            <a:xfrm>
              <a:off x="1016" y="3696"/>
              <a:ext cx="624" cy="240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9" name="Text Box 157"/>
            <p:cNvSpPr txBox="1">
              <a:spLocks noChangeArrowheads="1"/>
            </p:cNvSpPr>
            <p:nvPr/>
          </p:nvSpPr>
          <p:spPr bwMode="auto">
            <a:xfrm>
              <a:off x="1149" y="3929"/>
              <a:ext cx="4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800">
                  <a:solidFill>
                    <a:srgbClr val="C00000"/>
                  </a:solidFill>
                </a:rPr>
                <a:t>8e</a:t>
              </a:r>
              <a:r>
                <a:rPr lang="en-US" sz="2800" baseline="30000">
                  <a:solidFill>
                    <a:srgbClr val="C00000"/>
                  </a:solidFill>
                </a:rPr>
                <a:t>-</a:t>
              </a:r>
              <a:endParaRPr lang="en-US" sz="2800">
                <a:solidFill>
                  <a:srgbClr val="C00000"/>
                </a:solidFill>
              </a:endParaRPr>
            </a:p>
          </p:txBody>
        </p:sp>
      </p:grpSp>
      <p:grpSp>
        <p:nvGrpSpPr>
          <p:cNvPr id="191589" name="Group 158"/>
          <p:cNvGrpSpPr>
            <a:grpSpLocks/>
          </p:cNvGrpSpPr>
          <p:nvPr/>
        </p:nvGrpSpPr>
        <p:grpSpPr bwMode="auto">
          <a:xfrm>
            <a:off x="2362200" y="5295900"/>
            <a:ext cx="990600" cy="893763"/>
            <a:chOff x="1016" y="3696"/>
            <a:chExt cx="624" cy="563"/>
          </a:xfrm>
        </p:grpSpPr>
        <p:sp>
          <p:nvSpPr>
            <p:cNvPr id="18476" name="Oval 159"/>
            <p:cNvSpPr>
              <a:spLocks noChangeArrowheads="1"/>
            </p:cNvSpPr>
            <p:nvPr/>
          </p:nvSpPr>
          <p:spPr bwMode="auto">
            <a:xfrm>
              <a:off x="1016" y="3696"/>
              <a:ext cx="624" cy="240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7" name="Text Box 160"/>
            <p:cNvSpPr txBox="1">
              <a:spLocks noChangeArrowheads="1"/>
            </p:cNvSpPr>
            <p:nvPr/>
          </p:nvSpPr>
          <p:spPr bwMode="auto">
            <a:xfrm>
              <a:off x="1149" y="3929"/>
              <a:ext cx="41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800">
                  <a:solidFill>
                    <a:srgbClr val="C00000"/>
                  </a:solidFill>
                </a:rPr>
                <a:t>8e</a:t>
              </a:r>
              <a:r>
                <a:rPr lang="en-US" sz="2800" baseline="30000">
                  <a:solidFill>
                    <a:srgbClr val="C00000"/>
                  </a:solidFill>
                </a:rPr>
                <a:t>-</a:t>
              </a:r>
              <a:endParaRPr lang="en-US" sz="2800">
                <a:solidFill>
                  <a:srgbClr val="C00000"/>
                </a:solidFill>
              </a:endParaRPr>
            </a:p>
          </p:txBody>
        </p:sp>
      </p:grpSp>
      <p:grpSp>
        <p:nvGrpSpPr>
          <p:cNvPr id="191593" name="Group 161"/>
          <p:cNvGrpSpPr>
            <a:grpSpLocks/>
          </p:cNvGrpSpPr>
          <p:nvPr/>
        </p:nvGrpSpPr>
        <p:grpSpPr bwMode="auto">
          <a:xfrm>
            <a:off x="5930900" y="5257800"/>
            <a:ext cx="1155700" cy="458788"/>
            <a:chOff x="3648" y="3312"/>
            <a:chExt cx="728" cy="289"/>
          </a:xfrm>
        </p:grpSpPr>
        <p:sp>
          <p:nvSpPr>
            <p:cNvPr id="18467" name="Text Box 162"/>
            <p:cNvSpPr txBox="1">
              <a:spLocks noChangeArrowheads="1"/>
            </p:cNvSpPr>
            <p:nvPr/>
          </p:nvSpPr>
          <p:spPr bwMode="auto">
            <a:xfrm>
              <a:off x="3665" y="3313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N</a:t>
              </a:r>
            </a:p>
          </p:txBody>
        </p:sp>
        <p:sp>
          <p:nvSpPr>
            <p:cNvPr id="18468" name="Text Box 163"/>
            <p:cNvSpPr txBox="1">
              <a:spLocks noChangeArrowheads="1"/>
            </p:cNvSpPr>
            <p:nvPr/>
          </p:nvSpPr>
          <p:spPr bwMode="auto">
            <a:xfrm>
              <a:off x="4121" y="3312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latin typeface="Arial" charset="0"/>
                </a:rPr>
                <a:t>N</a:t>
              </a:r>
            </a:p>
          </p:txBody>
        </p:sp>
        <p:sp>
          <p:nvSpPr>
            <p:cNvPr id="18469" name="Oval 164"/>
            <p:cNvSpPr>
              <a:spLocks noChangeArrowheads="1"/>
            </p:cNvSpPr>
            <p:nvPr/>
          </p:nvSpPr>
          <p:spPr bwMode="auto">
            <a:xfrm>
              <a:off x="4320" y="338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0" name="Oval 165"/>
            <p:cNvSpPr>
              <a:spLocks noChangeArrowheads="1"/>
            </p:cNvSpPr>
            <p:nvPr/>
          </p:nvSpPr>
          <p:spPr bwMode="auto">
            <a:xfrm>
              <a:off x="4320" y="3480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1" name="Oval 166"/>
            <p:cNvSpPr>
              <a:spLocks noChangeArrowheads="1"/>
            </p:cNvSpPr>
            <p:nvPr/>
          </p:nvSpPr>
          <p:spPr bwMode="auto">
            <a:xfrm>
              <a:off x="3648" y="338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2" name="Oval 167"/>
            <p:cNvSpPr>
              <a:spLocks noChangeArrowheads="1"/>
            </p:cNvSpPr>
            <p:nvPr/>
          </p:nvSpPr>
          <p:spPr bwMode="auto">
            <a:xfrm>
              <a:off x="3648" y="3480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3" name="Line 168"/>
            <p:cNvSpPr>
              <a:spLocks noChangeShapeType="1"/>
            </p:cNvSpPr>
            <p:nvPr/>
          </p:nvSpPr>
          <p:spPr bwMode="auto">
            <a:xfrm>
              <a:off x="3888" y="3408"/>
              <a:ext cx="2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74" name="Line 169"/>
            <p:cNvSpPr>
              <a:spLocks noChangeShapeType="1"/>
            </p:cNvSpPr>
            <p:nvPr/>
          </p:nvSpPr>
          <p:spPr bwMode="auto">
            <a:xfrm>
              <a:off x="3888" y="3456"/>
              <a:ext cx="2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75" name="Line 170"/>
            <p:cNvSpPr>
              <a:spLocks noChangeShapeType="1"/>
            </p:cNvSpPr>
            <p:nvPr/>
          </p:nvSpPr>
          <p:spPr bwMode="auto">
            <a:xfrm>
              <a:off x="3888" y="3504"/>
              <a:ext cx="2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1595" name="Group 171"/>
          <p:cNvGrpSpPr>
            <a:grpSpLocks/>
          </p:cNvGrpSpPr>
          <p:nvPr/>
        </p:nvGrpSpPr>
        <p:grpSpPr bwMode="auto">
          <a:xfrm>
            <a:off x="5811838" y="5638800"/>
            <a:ext cx="1644650" cy="741363"/>
            <a:chOff x="3661" y="3552"/>
            <a:chExt cx="1036" cy="467"/>
          </a:xfrm>
        </p:grpSpPr>
        <p:sp>
          <p:nvSpPr>
            <p:cNvPr id="18465" name="Line 172"/>
            <p:cNvSpPr>
              <a:spLocks noChangeShapeType="1"/>
            </p:cNvSpPr>
            <p:nvPr/>
          </p:nvSpPr>
          <p:spPr bwMode="auto">
            <a:xfrm flipV="1">
              <a:off x="4104" y="3552"/>
              <a:ext cx="0" cy="19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66" name="Text Box 173"/>
            <p:cNvSpPr txBox="1">
              <a:spLocks noChangeArrowheads="1"/>
            </p:cNvSpPr>
            <p:nvPr/>
          </p:nvSpPr>
          <p:spPr bwMode="auto">
            <a:xfrm>
              <a:off x="3661" y="3728"/>
              <a:ext cx="103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C00000"/>
                  </a:solidFill>
                </a:rPr>
                <a:t>triple bond</a:t>
              </a:r>
            </a:p>
          </p:txBody>
        </p:sp>
      </p:grpSp>
      <p:grpSp>
        <p:nvGrpSpPr>
          <p:cNvPr id="191596" name="Group 174"/>
          <p:cNvGrpSpPr>
            <a:grpSpLocks/>
          </p:cNvGrpSpPr>
          <p:nvPr/>
        </p:nvGrpSpPr>
        <p:grpSpPr bwMode="auto">
          <a:xfrm>
            <a:off x="2000250" y="5286375"/>
            <a:ext cx="1644650" cy="868363"/>
            <a:chOff x="1237" y="3336"/>
            <a:chExt cx="1036" cy="547"/>
          </a:xfrm>
        </p:grpSpPr>
        <p:sp>
          <p:nvSpPr>
            <p:cNvPr id="18463" name="Oval 175"/>
            <p:cNvSpPr>
              <a:spLocks noChangeArrowheads="1"/>
            </p:cNvSpPr>
            <p:nvPr/>
          </p:nvSpPr>
          <p:spPr bwMode="auto">
            <a:xfrm>
              <a:off x="1520" y="3336"/>
              <a:ext cx="336" cy="24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64" name="Text Box 176"/>
            <p:cNvSpPr txBox="1">
              <a:spLocks noChangeArrowheads="1"/>
            </p:cNvSpPr>
            <p:nvPr/>
          </p:nvSpPr>
          <p:spPr bwMode="auto">
            <a:xfrm>
              <a:off x="1237" y="3592"/>
              <a:ext cx="103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C00000"/>
                  </a:solidFill>
                </a:rPr>
                <a:t>triple bond</a:t>
              </a:r>
            </a:p>
          </p:txBody>
        </p:sp>
      </p:grpSp>
      <p:sp>
        <p:nvSpPr>
          <p:cNvPr id="191665" name="Text Box 177"/>
          <p:cNvSpPr txBox="1">
            <a:spLocks noChangeArrowheads="1"/>
          </p:cNvSpPr>
          <p:nvPr/>
        </p:nvSpPr>
        <p:spPr bwMode="auto">
          <a:xfrm>
            <a:off x="4335463" y="5246688"/>
            <a:ext cx="469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/>
              <a:t>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1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1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1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1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91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91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1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1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509" grpId="0" autoUpdateAnimBg="0"/>
      <p:bldP spid="191510" grpId="0" autoUpdateAnimBg="0"/>
      <p:bldP spid="191511" grpId="0" animBg="1"/>
      <p:bldP spid="191549" grpId="0" autoUpdateAnimBg="0"/>
      <p:bldP spid="191579" grpId="0" autoUpdateAnimBg="0"/>
      <p:bldP spid="191622" grpId="0" autoUpdateAnimBg="0"/>
      <p:bldP spid="19166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0" y="2590800"/>
            <a:ext cx="9144000" cy="4267200"/>
          </a:xfrm>
        </p:spPr>
        <p:txBody>
          <a:bodyPr/>
          <a:lstStyle/>
          <a:p>
            <a:r>
              <a:rPr lang="en-US" smtClean="0"/>
              <a:t>Explain intra/inter molecular bonding, the difference between covalent/ionic bonds, how you determine bonding type, and types of bonds:</a:t>
            </a:r>
          </a:p>
        </p:txBody>
      </p:sp>
      <p:sp>
        <p:nvSpPr>
          <p:cNvPr id="1945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Bonding Geometry!!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write in 2D, but molecules are obviously not restricted to such</a:t>
            </a:r>
          </a:p>
          <a:p>
            <a:r>
              <a:rPr lang="en-US" dirty="0" smtClean="0"/>
              <a:t>In order to determine polarity, bond angles, and geometric shape we need to build, imagine, or interpret 2D representations into the 3D world.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2964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VSEPR</a:t>
            </a:r>
            <a:r>
              <a:rPr lang="en-US" smtClean="0"/>
              <a:t> - Valence Shell Electron Pair Repulsion Theory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00240"/>
            <a:ext cx="9144000" cy="5562600"/>
          </a:xfrm>
        </p:spPr>
        <p:txBody>
          <a:bodyPr/>
          <a:lstStyle/>
          <a:p>
            <a:pPr eaLnBrk="1" hangingPunct="1"/>
            <a:endParaRPr lang="en-US" sz="2000" b="1" dirty="0" smtClean="0"/>
          </a:p>
          <a:p>
            <a:pPr eaLnBrk="1" hangingPunct="1"/>
            <a:r>
              <a:rPr lang="en-US" b="1" dirty="0" smtClean="0"/>
              <a:t>VSEPR:</a:t>
            </a:r>
            <a:r>
              <a:rPr lang="en-US" dirty="0" smtClean="0"/>
              <a:t> Theory is one method that chemists use to predict the shapes of molecules. </a:t>
            </a:r>
          </a:p>
          <a:p>
            <a:pPr lvl="1" eaLnBrk="1" hangingPunct="1"/>
            <a:r>
              <a:rPr lang="en-US" dirty="0" smtClean="0"/>
              <a:t>This theory predicts that electron pairs, whether involved in bonds or as non-bonding pairs, will adopt a geometry in which they maximize the distance from one another in order to minimize repulsions. This will result in a geometry with the lowest possible energy.</a:t>
            </a:r>
            <a:r>
              <a:rPr lang="en-US" sz="1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Linear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09600" y="2286000"/>
            <a:ext cx="7867650" cy="3398838"/>
            <a:chOff x="384" y="1440"/>
            <a:chExt cx="4956" cy="2141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" y="1440"/>
              <a:ext cx="4956" cy="16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4101" name="AutoShape 5"/>
            <p:cNvSpPr>
              <a:spLocks noChangeArrowheads="1"/>
            </p:cNvSpPr>
            <p:nvPr/>
          </p:nvSpPr>
          <p:spPr bwMode="auto">
            <a:xfrm rot="-5400000">
              <a:off x="2760" y="888"/>
              <a:ext cx="576" cy="4080"/>
            </a:xfrm>
            <a:prstGeom prst="curvedRightArrow">
              <a:avLst>
                <a:gd name="adj1" fmla="val 31678"/>
                <a:gd name="adj2" fmla="val 173345"/>
                <a:gd name="adj3" fmla="val 33333"/>
              </a:avLst>
            </a:prstGeom>
            <a:solidFill>
              <a:srgbClr val="C00000"/>
            </a:solidFill>
            <a:ln w="12700">
              <a:solidFill>
                <a:srgbClr val="C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798" name="Text Box 6"/>
            <p:cNvSpPr txBox="1">
              <a:spLocks noChangeArrowheads="1"/>
            </p:cNvSpPr>
            <p:nvPr/>
          </p:nvSpPr>
          <p:spPr bwMode="auto">
            <a:xfrm>
              <a:off x="2640" y="3216"/>
              <a:ext cx="1344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180</a:t>
              </a:r>
              <a:r>
                <a:rPr lang="en-US" sz="3200" b="1" baseline="300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o</a:t>
              </a:r>
              <a:r>
                <a:rPr lang="en-US" sz="3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Trigonal Planar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981200" y="1676400"/>
            <a:ext cx="5105400" cy="4148138"/>
            <a:chOff x="1248" y="1056"/>
            <a:chExt cx="3216" cy="2613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48" y="1056"/>
              <a:ext cx="3216" cy="261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 rot="-8950121">
              <a:off x="3493" y="1334"/>
              <a:ext cx="432" cy="2305"/>
            </a:xfrm>
            <a:prstGeom prst="curvedRightArrow">
              <a:avLst>
                <a:gd name="adj1" fmla="val 23492"/>
                <a:gd name="adj2" fmla="val 130205"/>
                <a:gd name="adj3" fmla="val 33333"/>
              </a:avLst>
            </a:prstGeom>
            <a:solidFill>
              <a:srgbClr val="C00000"/>
            </a:solidFill>
            <a:ln w="12700">
              <a:solidFill>
                <a:srgbClr val="C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398" name="Text Box 6"/>
            <p:cNvSpPr txBox="1">
              <a:spLocks noChangeArrowheads="1"/>
            </p:cNvSpPr>
            <p:nvPr/>
          </p:nvSpPr>
          <p:spPr bwMode="auto">
            <a:xfrm>
              <a:off x="3648" y="2832"/>
              <a:ext cx="768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120</a:t>
              </a:r>
              <a:r>
                <a:rPr lang="en-US" sz="3200" b="1" baseline="300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o</a:t>
              </a:r>
              <a:endPara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Intra-molecular Forces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Hold atoms together in a molecule</a:t>
            </a:r>
          </a:p>
        </p:txBody>
      </p:sp>
      <p:sp>
        <p:nvSpPr>
          <p:cNvPr id="198660" name="Line 4"/>
          <p:cNvSpPr>
            <a:spLocks noChangeShapeType="1"/>
          </p:cNvSpPr>
          <p:nvPr/>
        </p:nvSpPr>
        <p:spPr bwMode="auto">
          <a:xfrm flipV="1">
            <a:off x="2895600" y="4114800"/>
            <a:ext cx="887413" cy="7938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198661" name="Line 5"/>
          <p:cNvSpPr>
            <a:spLocks noChangeShapeType="1"/>
          </p:cNvSpPr>
          <p:nvPr/>
        </p:nvSpPr>
        <p:spPr bwMode="auto">
          <a:xfrm flipV="1">
            <a:off x="4516438" y="4135438"/>
            <a:ext cx="887412" cy="7937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198662" name="Line 6"/>
          <p:cNvSpPr>
            <a:spLocks noChangeShapeType="1"/>
          </p:cNvSpPr>
          <p:nvPr/>
        </p:nvSpPr>
        <p:spPr bwMode="auto">
          <a:xfrm flipH="1">
            <a:off x="4094163" y="4476750"/>
            <a:ext cx="1587" cy="51117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198663" name="Line 7"/>
          <p:cNvSpPr>
            <a:spLocks noChangeShapeType="1"/>
          </p:cNvSpPr>
          <p:nvPr/>
        </p:nvSpPr>
        <p:spPr bwMode="auto">
          <a:xfrm flipH="1">
            <a:off x="4114800" y="3257550"/>
            <a:ext cx="1588" cy="511175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163763" y="3532188"/>
            <a:ext cx="557212" cy="196850"/>
            <a:chOff x="565" y="2597"/>
            <a:chExt cx="351" cy="124"/>
          </a:xfrm>
          <a:solidFill>
            <a:srgbClr val="C00000"/>
          </a:solidFill>
        </p:grpSpPr>
        <p:sp>
          <p:nvSpPr>
            <p:cNvPr id="198665" name="Oval 9"/>
            <p:cNvSpPr>
              <a:spLocks noChangeArrowheads="1"/>
            </p:cNvSpPr>
            <p:nvPr/>
          </p:nvSpPr>
          <p:spPr bwMode="auto">
            <a:xfrm>
              <a:off x="565" y="2597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98666" name="Oval 10"/>
            <p:cNvSpPr>
              <a:spLocks noChangeArrowheads="1"/>
            </p:cNvSpPr>
            <p:nvPr/>
          </p:nvSpPr>
          <p:spPr bwMode="auto">
            <a:xfrm>
              <a:off x="794" y="2600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154238" y="4481513"/>
            <a:ext cx="557212" cy="196850"/>
            <a:chOff x="565" y="2597"/>
            <a:chExt cx="351" cy="124"/>
          </a:xfrm>
          <a:solidFill>
            <a:srgbClr val="C00000"/>
          </a:solidFill>
        </p:grpSpPr>
        <p:sp>
          <p:nvSpPr>
            <p:cNvPr id="198668" name="Oval 12"/>
            <p:cNvSpPr>
              <a:spLocks noChangeArrowheads="1"/>
            </p:cNvSpPr>
            <p:nvPr/>
          </p:nvSpPr>
          <p:spPr bwMode="auto">
            <a:xfrm>
              <a:off x="565" y="2597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98669" name="Oval 13"/>
            <p:cNvSpPr>
              <a:spLocks noChangeArrowheads="1"/>
            </p:cNvSpPr>
            <p:nvPr/>
          </p:nvSpPr>
          <p:spPr bwMode="auto">
            <a:xfrm>
              <a:off x="794" y="2600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3833813" y="5703888"/>
            <a:ext cx="557212" cy="196850"/>
            <a:chOff x="565" y="2597"/>
            <a:chExt cx="351" cy="124"/>
          </a:xfrm>
          <a:solidFill>
            <a:srgbClr val="C00000"/>
          </a:solidFill>
        </p:grpSpPr>
        <p:sp>
          <p:nvSpPr>
            <p:cNvPr id="198671" name="Oval 15"/>
            <p:cNvSpPr>
              <a:spLocks noChangeArrowheads="1"/>
            </p:cNvSpPr>
            <p:nvPr/>
          </p:nvSpPr>
          <p:spPr bwMode="auto">
            <a:xfrm>
              <a:off x="565" y="2597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98672" name="Oval 16"/>
            <p:cNvSpPr>
              <a:spLocks noChangeArrowheads="1"/>
            </p:cNvSpPr>
            <p:nvPr/>
          </p:nvSpPr>
          <p:spPr bwMode="auto">
            <a:xfrm>
              <a:off x="794" y="2600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5557838" y="4498975"/>
            <a:ext cx="557212" cy="196850"/>
            <a:chOff x="565" y="2597"/>
            <a:chExt cx="351" cy="124"/>
          </a:xfrm>
          <a:solidFill>
            <a:srgbClr val="C00000"/>
          </a:solidFill>
        </p:grpSpPr>
        <p:sp>
          <p:nvSpPr>
            <p:cNvPr id="198674" name="Oval 18"/>
            <p:cNvSpPr>
              <a:spLocks noChangeArrowheads="1"/>
            </p:cNvSpPr>
            <p:nvPr/>
          </p:nvSpPr>
          <p:spPr bwMode="auto">
            <a:xfrm>
              <a:off x="565" y="2597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98675" name="Oval 19"/>
            <p:cNvSpPr>
              <a:spLocks noChangeArrowheads="1"/>
            </p:cNvSpPr>
            <p:nvPr/>
          </p:nvSpPr>
          <p:spPr bwMode="auto">
            <a:xfrm>
              <a:off x="794" y="2600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5522913" y="3576638"/>
            <a:ext cx="557212" cy="196850"/>
            <a:chOff x="565" y="2597"/>
            <a:chExt cx="351" cy="124"/>
          </a:xfrm>
          <a:solidFill>
            <a:srgbClr val="C00000"/>
          </a:solidFill>
        </p:grpSpPr>
        <p:sp>
          <p:nvSpPr>
            <p:cNvPr id="198677" name="Oval 21"/>
            <p:cNvSpPr>
              <a:spLocks noChangeArrowheads="1"/>
            </p:cNvSpPr>
            <p:nvPr/>
          </p:nvSpPr>
          <p:spPr bwMode="auto">
            <a:xfrm>
              <a:off x="565" y="2597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98678" name="Oval 22"/>
            <p:cNvSpPr>
              <a:spLocks noChangeArrowheads="1"/>
            </p:cNvSpPr>
            <p:nvPr/>
          </p:nvSpPr>
          <p:spPr bwMode="auto">
            <a:xfrm>
              <a:off x="794" y="2600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23"/>
          <p:cNvGrpSpPr>
            <a:grpSpLocks/>
          </p:cNvGrpSpPr>
          <p:nvPr/>
        </p:nvGrpSpPr>
        <p:grpSpPr bwMode="auto">
          <a:xfrm rot="5400000">
            <a:off x="6139657" y="3988594"/>
            <a:ext cx="557212" cy="196850"/>
            <a:chOff x="565" y="2597"/>
            <a:chExt cx="351" cy="124"/>
          </a:xfrm>
          <a:solidFill>
            <a:srgbClr val="C00000"/>
          </a:solidFill>
        </p:grpSpPr>
        <p:sp>
          <p:nvSpPr>
            <p:cNvPr id="198680" name="Oval 24"/>
            <p:cNvSpPr>
              <a:spLocks noChangeArrowheads="1"/>
            </p:cNvSpPr>
            <p:nvPr/>
          </p:nvSpPr>
          <p:spPr bwMode="auto">
            <a:xfrm>
              <a:off x="565" y="2597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98681" name="Oval 25"/>
            <p:cNvSpPr>
              <a:spLocks noChangeArrowheads="1"/>
            </p:cNvSpPr>
            <p:nvPr/>
          </p:nvSpPr>
          <p:spPr bwMode="auto">
            <a:xfrm>
              <a:off x="794" y="2600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8" name="Group 26"/>
          <p:cNvGrpSpPr>
            <a:grpSpLocks/>
          </p:cNvGrpSpPr>
          <p:nvPr/>
        </p:nvGrpSpPr>
        <p:grpSpPr bwMode="auto">
          <a:xfrm rot="5400000">
            <a:off x="4401344" y="5258594"/>
            <a:ext cx="557212" cy="196850"/>
            <a:chOff x="565" y="2597"/>
            <a:chExt cx="351" cy="124"/>
          </a:xfrm>
          <a:solidFill>
            <a:srgbClr val="C00000"/>
          </a:solidFill>
        </p:grpSpPr>
        <p:sp>
          <p:nvSpPr>
            <p:cNvPr id="198683" name="Oval 27"/>
            <p:cNvSpPr>
              <a:spLocks noChangeArrowheads="1"/>
            </p:cNvSpPr>
            <p:nvPr/>
          </p:nvSpPr>
          <p:spPr bwMode="auto">
            <a:xfrm>
              <a:off x="565" y="2597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98684" name="Oval 28"/>
            <p:cNvSpPr>
              <a:spLocks noChangeArrowheads="1"/>
            </p:cNvSpPr>
            <p:nvPr/>
          </p:nvSpPr>
          <p:spPr bwMode="auto">
            <a:xfrm>
              <a:off x="794" y="2600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9" name="Group 29"/>
          <p:cNvGrpSpPr>
            <a:grpSpLocks/>
          </p:cNvGrpSpPr>
          <p:nvPr/>
        </p:nvGrpSpPr>
        <p:grpSpPr bwMode="auto">
          <a:xfrm rot="5400000">
            <a:off x="3277394" y="5283994"/>
            <a:ext cx="557212" cy="196850"/>
            <a:chOff x="565" y="2597"/>
            <a:chExt cx="351" cy="124"/>
          </a:xfrm>
          <a:solidFill>
            <a:srgbClr val="C00000"/>
          </a:solidFill>
        </p:grpSpPr>
        <p:sp>
          <p:nvSpPr>
            <p:cNvPr id="198686" name="Oval 30"/>
            <p:cNvSpPr>
              <a:spLocks noChangeArrowheads="1"/>
            </p:cNvSpPr>
            <p:nvPr/>
          </p:nvSpPr>
          <p:spPr bwMode="auto">
            <a:xfrm>
              <a:off x="565" y="2597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98687" name="Oval 31"/>
            <p:cNvSpPr>
              <a:spLocks noChangeArrowheads="1"/>
            </p:cNvSpPr>
            <p:nvPr/>
          </p:nvSpPr>
          <p:spPr bwMode="auto">
            <a:xfrm>
              <a:off x="794" y="2600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0" name="Group 32"/>
          <p:cNvGrpSpPr>
            <a:grpSpLocks/>
          </p:cNvGrpSpPr>
          <p:nvPr/>
        </p:nvGrpSpPr>
        <p:grpSpPr bwMode="auto">
          <a:xfrm rot="5400000">
            <a:off x="1597818" y="4018757"/>
            <a:ext cx="557213" cy="196850"/>
            <a:chOff x="565" y="2597"/>
            <a:chExt cx="351" cy="124"/>
          </a:xfrm>
          <a:solidFill>
            <a:srgbClr val="C00000"/>
          </a:solidFill>
        </p:grpSpPr>
        <p:sp>
          <p:nvSpPr>
            <p:cNvPr id="198689" name="Oval 33"/>
            <p:cNvSpPr>
              <a:spLocks noChangeArrowheads="1"/>
            </p:cNvSpPr>
            <p:nvPr/>
          </p:nvSpPr>
          <p:spPr bwMode="auto">
            <a:xfrm>
              <a:off x="565" y="2597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98690" name="Oval 34"/>
            <p:cNvSpPr>
              <a:spLocks noChangeArrowheads="1"/>
            </p:cNvSpPr>
            <p:nvPr/>
          </p:nvSpPr>
          <p:spPr bwMode="auto">
            <a:xfrm>
              <a:off x="794" y="2600"/>
              <a:ext cx="122" cy="121"/>
            </a:xfrm>
            <a:prstGeom prst="ellipse">
              <a:avLst/>
            </a:prstGeom>
            <a:grpFill/>
            <a:ln w="9525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C00000"/>
                </a:solidFill>
              </a:endParaRPr>
            </a:p>
          </p:txBody>
        </p:sp>
      </p:grpSp>
      <p:sp>
        <p:nvSpPr>
          <p:cNvPr id="198691" name="Oval 35"/>
          <p:cNvSpPr>
            <a:spLocks noChangeArrowheads="1"/>
          </p:cNvSpPr>
          <p:nvPr/>
        </p:nvSpPr>
        <p:spPr bwMode="auto">
          <a:xfrm>
            <a:off x="2786063" y="3525838"/>
            <a:ext cx="1143000" cy="1219200"/>
          </a:xfrm>
          <a:prstGeom prst="ellipse">
            <a:avLst/>
          </a:prstGeom>
          <a:noFill/>
          <a:ln w="38100">
            <a:solidFill>
              <a:srgbClr val="FF99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198694" name="Text Box 38"/>
          <p:cNvSpPr txBox="1">
            <a:spLocks noChangeArrowheads="1"/>
          </p:cNvSpPr>
          <p:nvPr/>
        </p:nvSpPr>
        <p:spPr bwMode="auto">
          <a:xfrm>
            <a:off x="655610" y="2449185"/>
            <a:ext cx="6935788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5400" dirty="0">
                <a:solidFill>
                  <a:srgbClr val="C00000"/>
                </a:solidFill>
                <a:latin typeface="Arial Black" pitchFamily="34" charset="0"/>
              </a:rPr>
              <a:t>H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5400" dirty="0" err="1">
                <a:solidFill>
                  <a:srgbClr val="C00000"/>
                </a:solidFill>
                <a:latin typeface="Arial Black" pitchFamily="34" charset="0"/>
              </a:rPr>
              <a:t>Cl</a:t>
            </a:r>
            <a:r>
              <a:rPr lang="en-US" sz="5400" dirty="0">
                <a:solidFill>
                  <a:srgbClr val="C00000"/>
                </a:solidFill>
                <a:latin typeface="Arial Black" pitchFamily="34" charset="0"/>
              </a:rPr>
              <a:t>		C	   </a:t>
            </a:r>
            <a:r>
              <a:rPr lang="en-US" sz="5400" dirty="0" err="1">
                <a:solidFill>
                  <a:srgbClr val="C00000"/>
                </a:solidFill>
                <a:latin typeface="Arial Black" pitchFamily="34" charset="0"/>
              </a:rPr>
              <a:t>Cl</a:t>
            </a:r>
            <a:endParaRPr lang="en-US" sz="5400" dirty="0">
              <a:solidFill>
                <a:srgbClr val="C00000"/>
              </a:solidFill>
              <a:latin typeface="Arial Black" pitchFamily="34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5400" dirty="0" err="1">
                <a:solidFill>
                  <a:srgbClr val="C00000"/>
                </a:solidFill>
                <a:latin typeface="Arial Black" pitchFamily="34" charset="0"/>
              </a:rPr>
              <a:t>Cl</a:t>
            </a:r>
            <a:endParaRPr lang="en-US" sz="5400" dirty="0">
              <a:solidFill>
                <a:srgbClr val="C00000"/>
              </a:solidFill>
              <a:latin typeface="Arial Black" pitchFamily="34" charset="0"/>
            </a:endParaRPr>
          </a:p>
          <a:p>
            <a:pPr algn="ctr" eaLnBrk="0" hangingPunct="0">
              <a:spcBef>
                <a:spcPct val="50000"/>
              </a:spcBef>
            </a:pPr>
            <a:endParaRPr lang="en-US" sz="5400" dirty="0">
              <a:solidFill>
                <a:srgbClr val="FFFF66"/>
              </a:solidFill>
              <a:latin typeface="Arial Black" pitchFamily="34" charset="0"/>
            </a:endParaRPr>
          </a:p>
        </p:txBody>
      </p:sp>
      <p:sp>
        <p:nvSpPr>
          <p:cNvPr id="198695" name="Line 39"/>
          <p:cNvSpPr>
            <a:spLocks noChangeShapeType="1"/>
          </p:cNvSpPr>
          <p:nvPr/>
        </p:nvSpPr>
        <p:spPr bwMode="auto">
          <a:xfrm flipH="1">
            <a:off x="1676400" y="4648200"/>
            <a:ext cx="1295400" cy="1143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198696" name="Text Box 40"/>
          <p:cNvSpPr txBox="1">
            <a:spLocks noChangeArrowheads="1"/>
          </p:cNvSpPr>
          <p:nvPr/>
        </p:nvSpPr>
        <p:spPr bwMode="auto">
          <a:xfrm>
            <a:off x="1142976" y="5715016"/>
            <a:ext cx="3429000" cy="9541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C00000"/>
                </a:solidFill>
              </a:rPr>
              <a:t>Covalent bond = Intra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Tetrahedral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286000" y="1600200"/>
            <a:ext cx="4724400" cy="4271963"/>
            <a:chOff x="1440" y="1008"/>
            <a:chExt cx="2976" cy="2691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40" y="1008"/>
              <a:ext cx="2784" cy="269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6149" name="AutoShape 6"/>
            <p:cNvSpPr>
              <a:spLocks noChangeArrowheads="1"/>
            </p:cNvSpPr>
            <p:nvPr/>
          </p:nvSpPr>
          <p:spPr bwMode="auto">
            <a:xfrm rot="9130409">
              <a:off x="3312" y="1056"/>
              <a:ext cx="384" cy="1824"/>
            </a:xfrm>
            <a:prstGeom prst="curvedRightArrow">
              <a:avLst>
                <a:gd name="adj1" fmla="val 34350"/>
                <a:gd name="adj2" fmla="val 129350"/>
                <a:gd name="adj3" fmla="val 33333"/>
              </a:avLst>
            </a:prstGeom>
            <a:solidFill>
              <a:srgbClr val="C00000"/>
            </a:solidFill>
            <a:ln w="12700">
              <a:solidFill>
                <a:srgbClr val="C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0" name="Text Box 7"/>
            <p:cNvSpPr txBox="1">
              <a:spLocks noChangeArrowheads="1"/>
            </p:cNvSpPr>
            <p:nvPr/>
          </p:nvSpPr>
          <p:spPr bwMode="auto">
            <a:xfrm>
              <a:off x="3456" y="1344"/>
              <a:ext cx="960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 b="1" dirty="0">
                  <a:solidFill>
                    <a:srgbClr val="C00000"/>
                  </a:solidFill>
                </a:rPr>
                <a:t>109.5</a:t>
              </a:r>
              <a:r>
                <a:rPr lang="en-US" sz="3200" b="1" baseline="30000" dirty="0">
                  <a:solidFill>
                    <a:srgbClr val="C00000"/>
                  </a:solidFill>
                </a:rPr>
                <a:t>o</a:t>
              </a:r>
              <a:endParaRPr lang="en-US" sz="3200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Pyramidal (Tetrahedral)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0" y="2438400"/>
            <a:ext cx="4800600" cy="4114800"/>
            <a:chOff x="1440" y="1536"/>
            <a:chExt cx="3024" cy="2592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40" y="1536"/>
              <a:ext cx="2526" cy="259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7173" name="AutoShape 5"/>
            <p:cNvSpPr>
              <a:spLocks noChangeArrowheads="1"/>
            </p:cNvSpPr>
            <p:nvPr/>
          </p:nvSpPr>
          <p:spPr bwMode="auto">
            <a:xfrm rot="10487408">
              <a:off x="3216" y="2064"/>
              <a:ext cx="288" cy="1344"/>
            </a:xfrm>
            <a:prstGeom prst="curvedRightArrow">
              <a:avLst>
                <a:gd name="adj1" fmla="val 24068"/>
                <a:gd name="adj2" fmla="val 117401"/>
                <a:gd name="adj3" fmla="val 33333"/>
              </a:avLst>
            </a:prstGeom>
            <a:solidFill>
              <a:srgbClr val="C00000"/>
            </a:solidFill>
            <a:ln w="12700">
              <a:solidFill>
                <a:srgbClr val="C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4" name="Text Box 6"/>
            <p:cNvSpPr txBox="1">
              <a:spLocks noChangeArrowheads="1"/>
            </p:cNvSpPr>
            <p:nvPr/>
          </p:nvSpPr>
          <p:spPr bwMode="auto">
            <a:xfrm>
              <a:off x="3744" y="2544"/>
              <a:ext cx="720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 b="1" dirty="0">
                  <a:solidFill>
                    <a:srgbClr val="C00000"/>
                  </a:solidFill>
                </a:rPr>
                <a:t>107</a:t>
              </a:r>
              <a:r>
                <a:rPr lang="en-US" sz="3200" b="1" baseline="30000" dirty="0">
                  <a:solidFill>
                    <a:srgbClr val="C00000"/>
                  </a:solidFill>
                </a:rPr>
                <a:t>o</a:t>
              </a:r>
              <a:endParaRPr lang="en-US" sz="3200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Bent (Tetrahedral)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133600" y="2057400"/>
            <a:ext cx="5029200" cy="4811713"/>
            <a:chOff x="1344" y="1296"/>
            <a:chExt cx="3168" cy="3031"/>
          </a:xfrm>
        </p:grpSpPr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44" y="1296"/>
              <a:ext cx="3168" cy="266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8197" name="AutoShape 5"/>
            <p:cNvSpPr>
              <a:spLocks noChangeArrowheads="1"/>
            </p:cNvSpPr>
            <p:nvPr/>
          </p:nvSpPr>
          <p:spPr bwMode="auto">
            <a:xfrm rot="-5123872">
              <a:off x="2760" y="2616"/>
              <a:ext cx="288" cy="1296"/>
            </a:xfrm>
            <a:prstGeom prst="curvedRightArrow">
              <a:avLst>
                <a:gd name="adj1" fmla="val 21813"/>
                <a:gd name="adj2" fmla="val 111813"/>
                <a:gd name="adj3" fmla="val 33333"/>
              </a:avLst>
            </a:prstGeom>
            <a:solidFill>
              <a:srgbClr val="C00000"/>
            </a:solidFill>
            <a:ln w="12700">
              <a:solidFill>
                <a:srgbClr val="C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2400" y="3648"/>
              <a:ext cx="864" cy="67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 b="1" dirty="0">
                  <a:solidFill>
                    <a:srgbClr val="C00000"/>
                  </a:solidFill>
                </a:rPr>
                <a:t>104.5</a:t>
              </a:r>
              <a:r>
                <a:rPr lang="en-US" sz="3200" b="1" baseline="30000" dirty="0">
                  <a:solidFill>
                    <a:srgbClr val="C00000"/>
                  </a:solidFill>
                </a:rPr>
                <a:t>o</a:t>
              </a:r>
              <a:endParaRPr lang="en-US" sz="3200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Trigonal Bipyramidal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514600" y="1524000"/>
            <a:ext cx="4227513" cy="4448175"/>
            <a:chOff x="1584" y="960"/>
            <a:chExt cx="2663" cy="2802"/>
          </a:xfrm>
        </p:grpSpPr>
        <p:pic>
          <p:nvPicPr>
            <p:cNvPr id="9221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4" y="1056"/>
              <a:ext cx="2521" cy="270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9222" name="AutoShape 5"/>
            <p:cNvSpPr>
              <a:spLocks noChangeArrowheads="1"/>
            </p:cNvSpPr>
            <p:nvPr/>
          </p:nvSpPr>
          <p:spPr bwMode="auto">
            <a:xfrm rot="-6457766">
              <a:off x="3000" y="2232"/>
              <a:ext cx="240" cy="1440"/>
            </a:xfrm>
            <a:prstGeom prst="curvedRightArrow">
              <a:avLst>
                <a:gd name="adj1" fmla="val 20556"/>
                <a:gd name="adj2" fmla="val 140556"/>
                <a:gd name="adj3" fmla="val 33333"/>
              </a:avLst>
            </a:prstGeom>
            <a:solidFill>
              <a:srgbClr val="C00000"/>
            </a:solidFill>
            <a:ln w="12700">
              <a:solidFill>
                <a:srgbClr val="C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46" name="Text Box 6"/>
            <p:cNvSpPr txBox="1">
              <a:spLocks noChangeArrowheads="1"/>
            </p:cNvSpPr>
            <p:nvPr/>
          </p:nvSpPr>
          <p:spPr bwMode="auto">
            <a:xfrm>
              <a:off x="3072" y="3120"/>
              <a:ext cx="753" cy="36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200" b="1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120</a:t>
              </a:r>
              <a:r>
                <a:rPr lang="en-US" sz="3200" b="1" baseline="3000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o</a:t>
              </a:r>
              <a:endParaRPr lang="en-US" sz="3200" b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9224" name="AutoShape 7"/>
            <p:cNvSpPr>
              <a:spLocks noChangeArrowheads="1"/>
            </p:cNvSpPr>
            <p:nvPr/>
          </p:nvSpPr>
          <p:spPr bwMode="auto">
            <a:xfrm rot="8308371">
              <a:off x="3312" y="960"/>
              <a:ext cx="384" cy="1363"/>
            </a:xfrm>
            <a:prstGeom prst="curvedRightArrow">
              <a:avLst>
                <a:gd name="adj1" fmla="val 16482"/>
                <a:gd name="adj2" fmla="val 87472"/>
                <a:gd name="adj3" fmla="val 33333"/>
              </a:avLst>
            </a:prstGeom>
            <a:solidFill>
              <a:srgbClr val="C00000"/>
            </a:solidFill>
            <a:ln w="12700">
              <a:solidFill>
                <a:srgbClr val="C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48" name="Text Box 8"/>
            <p:cNvSpPr txBox="1">
              <a:spLocks noChangeArrowheads="1"/>
            </p:cNvSpPr>
            <p:nvPr/>
          </p:nvSpPr>
          <p:spPr bwMode="auto">
            <a:xfrm>
              <a:off x="3552" y="1104"/>
              <a:ext cx="695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90</a:t>
              </a:r>
              <a:r>
                <a:rPr lang="en-US" sz="3200" b="1" baseline="300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o</a:t>
              </a:r>
              <a:endPara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Octahedral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438400" y="1600200"/>
            <a:ext cx="4230688" cy="4495800"/>
            <a:chOff x="1536" y="1008"/>
            <a:chExt cx="2665" cy="2832"/>
          </a:xfrm>
        </p:grpSpPr>
        <p:pic>
          <p:nvPicPr>
            <p:cNvPr id="1024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36" y="1008"/>
              <a:ext cx="2665" cy="283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10246" name="AutoShape 5"/>
            <p:cNvSpPr>
              <a:spLocks noChangeArrowheads="1"/>
            </p:cNvSpPr>
            <p:nvPr/>
          </p:nvSpPr>
          <p:spPr bwMode="auto">
            <a:xfrm rot="-3692259">
              <a:off x="2196" y="2604"/>
              <a:ext cx="336" cy="1464"/>
            </a:xfrm>
            <a:prstGeom prst="curvedRightArrow">
              <a:avLst>
                <a:gd name="adj1" fmla="val 39436"/>
                <a:gd name="adj2" fmla="val 126579"/>
                <a:gd name="adj3" fmla="val 33333"/>
              </a:avLst>
            </a:prstGeom>
            <a:solidFill>
              <a:srgbClr val="C00000"/>
            </a:solidFill>
            <a:ln w="12700">
              <a:solidFill>
                <a:srgbClr val="C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7" name="AutoShape 6"/>
            <p:cNvSpPr>
              <a:spLocks noChangeArrowheads="1"/>
            </p:cNvSpPr>
            <p:nvPr/>
          </p:nvSpPr>
          <p:spPr bwMode="auto">
            <a:xfrm rot="8954274">
              <a:off x="3360" y="1248"/>
              <a:ext cx="336" cy="1464"/>
            </a:xfrm>
            <a:prstGeom prst="curvedRightArrow">
              <a:avLst>
                <a:gd name="adj1" fmla="val 39436"/>
                <a:gd name="adj2" fmla="val 126579"/>
                <a:gd name="adj3" fmla="val 33333"/>
              </a:avLst>
            </a:prstGeom>
            <a:solidFill>
              <a:srgbClr val="C00000"/>
            </a:solidFill>
            <a:ln w="12700">
              <a:solidFill>
                <a:srgbClr val="C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71" name="Text Box 7"/>
            <p:cNvSpPr txBox="1">
              <a:spLocks noChangeArrowheads="1"/>
            </p:cNvSpPr>
            <p:nvPr/>
          </p:nvSpPr>
          <p:spPr bwMode="auto">
            <a:xfrm>
              <a:off x="3552" y="1440"/>
              <a:ext cx="576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2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90</a:t>
              </a:r>
              <a:r>
                <a:rPr lang="en-US" sz="3200" b="1" baseline="300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o</a:t>
              </a:r>
              <a:endPara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190472" name="Text Box 8"/>
            <p:cNvSpPr txBox="1">
              <a:spLocks noChangeArrowheads="1"/>
            </p:cNvSpPr>
            <p:nvPr/>
          </p:nvSpPr>
          <p:spPr bwMode="auto">
            <a:xfrm>
              <a:off x="1776" y="3360"/>
              <a:ext cx="576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200" b="1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90</a:t>
              </a:r>
              <a:r>
                <a:rPr lang="en-US" sz="3200" b="1" baseline="30000">
                  <a:solidFill>
                    <a:srgbClr val="C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o</a:t>
              </a:r>
              <a:endParaRPr lang="en-US" sz="3200" b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357554" y="1285860"/>
            <a:ext cx="2895600" cy="2133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800" b="1" dirty="0" smtClean="0"/>
              <a:t>	</a:t>
            </a:r>
            <a:r>
              <a:rPr lang="en-US" sz="3200" b="1" dirty="0" smtClean="0"/>
              <a:t>..</a:t>
            </a:r>
            <a:endParaRPr lang="en-US" sz="3200" b="1" dirty="0"/>
          </a:p>
          <a:p>
            <a:r>
              <a:rPr lang="en-US" sz="2800" b="1" dirty="0">
                <a:latin typeface="Perpetua" pitchFamily="18" charset="0"/>
              </a:rPr>
              <a:t>H	N	H</a:t>
            </a:r>
          </a:p>
          <a:p>
            <a:endParaRPr lang="en-US" sz="2800" b="1" dirty="0">
              <a:latin typeface="Perpetua" pitchFamily="18" charset="0"/>
            </a:endParaRPr>
          </a:p>
          <a:p>
            <a:r>
              <a:rPr lang="en-US" sz="2800" b="1" dirty="0">
                <a:latin typeface="Perpetua" pitchFamily="18" charset="0"/>
              </a:rPr>
              <a:t>	H</a:t>
            </a:r>
            <a:endParaRPr lang="en-US" sz="4800" b="1" dirty="0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4633906" y="2004986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3776650" y="2004986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4491030" y="2147862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986714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Ammonia NH</a:t>
            </a:r>
            <a:r>
              <a:rPr lang="en-US" baseline="-25000" dirty="0" smtClean="0"/>
              <a:t>3 </a:t>
            </a:r>
            <a:r>
              <a:rPr lang="en-US" dirty="0" smtClean="0"/>
              <a:t>– Polar (uneven)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43200"/>
            <a:ext cx="3862388" cy="3962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681288"/>
            <a:ext cx="4191000" cy="417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Inter-molecular Forces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Attractive forces between molecules. </a:t>
            </a:r>
          </a:p>
          <a:p>
            <a:r>
              <a:rPr lang="en-US"/>
              <a:t>Interactions that are often caused by the polarity of molecules. </a:t>
            </a:r>
          </a:p>
          <a:p>
            <a:r>
              <a:rPr lang="en-US"/>
              <a:t>Opposite charges (even partial charges) attract to each 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Intermolecular Forces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Van der Waals forces</a:t>
            </a:r>
          </a:p>
          <a:p>
            <a:pPr lvl="1"/>
            <a:r>
              <a:rPr lang="en-US"/>
              <a:t>Dipole/Dipole</a:t>
            </a:r>
          </a:p>
          <a:p>
            <a:pPr lvl="1"/>
            <a:r>
              <a:rPr lang="en-US"/>
              <a:t>Dipole/Induced Dipole</a:t>
            </a:r>
          </a:p>
          <a:p>
            <a:pPr lvl="1"/>
            <a:r>
              <a:rPr lang="en-US"/>
              <a:t>Dispersion Forces</a:t>
            </a:r>
          </a:p>
          <a:p>
            <a:r>
              <a:rPr lang="en-US"/>
              <a:t>Ion/Dipole</a:t>
            </a:r>
          </a:p>
          <a:p>
            <a:r>
              <a:rPr lang="en-US"/>
              <a:t>Hydrogen Bonding (Dipole/Dipole)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Partial Charges – “delta __”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38400"/>
            <a:ext cx="8686800" cy="4114800"/>
          </a:xfrm>
        </p:spPr>
        <p:txBody>
          <a:bodyPr/>
          <a:lstStyle/>
          <a:p>
            <a:r>
              <a:rPr lang="en-US" dirty="0"/>
              <a:t>Indicating a partial positive charge within a covalent compound, caused by a difference in </a:t>
            </a:r>
            <a:r>
              <a:rPr lang="en-US" dirty="0" err="1"/>
              <a:t>electronegativity</a:t>
            </a:r>
            <a:r>
              <a:rPr lang="en-US" dirty="0"/>
              <a:t>. POLARITY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0070C0"/>
                </a:solidFill>
              </a:rPr>
              <a:t>     Delta </a:t>
            </a:r>
            <a:r>
              <a:rPr lang="en-US" dirty="0">
                <a:solidFill>
                  <a:srgbClr val="0070C0"/>
                </a:solidFill>
              </a:rPr>
              <a:t>Positive</a:t>
            </a:r>
            <a:r>
              <a:rPr lang="en-US" dirty="0">
                <a:solidFill>
                  <a:srgbClr val="66CCFF"/>
                </a:solidFill>
              </a:rPr>
              <a:t>		</a:t>
            </a:r>
            <a:r>
              <a:rPr lang="en-US" dirty="0" smtClean="0">
                <a:solidFill>
                  <a:srgbClr val="66CCFF"/>
                </a:solidFill>
              </a:rPr>
              <a:t>	</a:t>
            </a:r>
            <a:r>
              <a:rPr lang="en-US" dirty="0" smtClean="0">
                <a:solidFill>
                  <a:srgbClr val="006600"/>
                </a:solidFill>
              </a:rPr>
              <a:t>Delta </a:t>
            </a:r>
            <a:r>
              <a:rPr lang="en-US" dirty="0">
                <a:solidFill>
                  <a:srgbClr val="006600"/>
                </a:solidFill>
              </a:rPr>
              <a:t>Negative</a:t>
            </a:r>
          </a:p>
        </p:txBody>
      </p:sp>
      <p:sp>
        <p:nvSpPr>
          <p:cNvPr id="207876" name="Rectangle 4"/>
          <p:cNvSpPr>
            <a:spLocks noChangeArrowheads="1"/>
          </p:cNvSpPr>
          <p:nvPr/>
        </p:nvSpPr>
        <p:spPr bwMode="auto">
          <a:xfrm>
            <a:off x="1285852" y="4602163"/>
            <a:ext cx="3048000" cy="22558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l-GR" sz="14200" dirty="0">
                <a:solidFill>
                  <a:srgbClr val="0070C0"/>
                </a:solidFill>
              </a:rPr>
              <a:t>δ</a:t>
            </a:r>
            <a:r>
              <a:rPr lang="en-US" sz="14200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6248400" y="4602163"/>
            <a:ext cx="3124200" cy="22558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4200" dirty="0">
                <a:solidFill>
                  <a:srgbClr val="006600"/>
                </a:solidFill>
                <a:cs typeface="Times New Roman" pitchFamily="18" charset="0"/>
              </a:rPr>
              <a:t>δ</a:t>
            </a:r>
            <a:r>
              <a:rPr lang="en-US" sz="14200" dirty="0">
                <a:solidFill>
                  <a:srgbClr val="006600"/>
                </a:solidFill>
                <a:cs typeface="Times New Roman" pitchFamily="18" charset="0"/>
              </a:rPr>
              <a:t>-</a:t>
            </a:r>
            <a:endParaRPr lang="el-GR" sz="14200" dirty="0">
              <a:solidFill>
                <a:srgbClr val="0066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Dipole/Dipole Forces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Attractive forces between polar molecules that possess dipole moments</a:t>
            </a:r>
          </a:p>
          <a:p>
            <a:pPr lvl="1"/>
            <a:r>
              <a:rPr lang="en-US" dirty="0"/>
              <a:t>Larger dipole moment = greater force of attraction</a:t>
            </a:r>
          </a:p>
        </p:txBody>
      </p:sp>
      <p:sp>
        <p:nvSpPr>
          <p:cNvPr id="201733" name="Text Box 5"/>
          <p:cNvSpPr txBox="1">
            <a:spLocks noChangeArrowheads="1"/>
          </p:cNvSpPr>
          <p:nvPr/>
        </p:nvSpPr>
        <p:spPr bwMode="auto">
          <a:xfrm>
            <a:off x="533400" y="4572000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	  F</a:t>
            </a:r>
          </a:p>
        </p:txBody>
      </p: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228600" y="4495800"/>
            <a:ext cx="2133600" cy="609600"/>
            <a:chOff x="144" y="2832"/>
            <a:chExt cx="1344" cy="384"/>
          </a:xfrm>
        </p:grpSpPr>
        <p:sp>
          <p:nvSpPr>
            <p:cNvPr id="201732" name="Oval 4"/>
            <p:cNvSpPr>
              <a:spLocks noChangeArrowheads="1"/>
            </p:cNvSpPr>
            <p:nvPr/>
          </p:nvSpPr>
          <p:spPr bwMode="auto">
            <a:xfrm>
              <a:off x="144" y="2832"/>
              <a:ext cx="1344" cy="384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734" name="Line 6"/>
            <p:cNvSpPr>
              <a:spLocks noChangeShapeType="1"/>
            </p:cNvSpPr>
            <p:nvPr/>
          </p:nvSpPr>
          <p:spPr bwMode="auto">
            <a:xfrm>
              <a:off x="576" y="3024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1735" name="Oval 7"/>
            <p:cNvSpPr>
              <a:spLocks noChangeArrowheads="1"/>
            </p:cNvSpPr>
            <p:nvPr/>
          </p:nvSpPr>
          <p:spPr bwMode="auto">
            <a:xfrm>
              <a:off x="1056" y="288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736" name="Oval 8"/>
            <p:cNvSpPr>
              <a:spLocks noChangeArrowheads="1"/>
            </p:cNvSpPr>
            <p:nvPr/>
          </p:nvSpPr>
          <p:spPr bwMode="auto">
            <a:xfrm>
              <a:off x="1152" y="288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737" name="Oval 9"/>
            <p:cNvSpPr>
              <a:spLocks noChangeArrowheads="1"/>
            </p:cNvSpPr>
            <p:nvPr/>
          </p:nvSpPr>
          <p:spPr bwMode="auto">
            <a:xfrm>
              <a:off x="1200" y="2976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738" name="Oval 10"/>
            <p:cNvSpPr>
              <a:spLocks noChangeArrowheads="1"/>
            </p:cNvSpPr>
            <p:nvPr/>
          </p:nvSpPr>
          <p:spPr bwMode="auto">
            <a:xfrm>
              <a:off x="1200" y="3072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739" name="Oval 11"/>
            <p:cNvSpPr>
              <a:spLocks noChangeArrowheads="1"/>
            </p:cNvSpPr>
            <p:nvPr/>
          </p:nvSpPr>
          <p:spPr bwMode="auto">
            <a:xfrm>
              <a:off x="1056" y="312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740" name="Oval 12"/>
            <p:cNvSpPr>
              <a:spLocks noChangeArrowheads="1"/>
            </p:cNvSpPr>
            <p:nvPr/>
          </p:nvSpPr>
          <p:spPr bwMode="auto">
            <a:xfrm>
              <a:off x="1152" y="312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741" name="Text Box 13"/>
            <p:cNvSpPr txBox="1">
              <a:spLocks noChangeArrowheads="1"/>
            </p:cNvSpPr>
            <p:nvPr/>
          </p:nvSpPr>
          <p:spPr bwMode="auto">
            <a:xfrm>
              <a:off x="1200" y="2880"/>
              <a:ext cx="28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dirty="0">
                  <a:solidFill>
                    <a:schemeClr val="accent1"/>
                  </a:solidFill>
                  <a:cs typeface="Times New Roman" pitchFamily="18" charset="0"/>
                </a:rPr>
                <a:t>δ</a:t>
              </a:r>
              <a:r>
                <a:rPr lang="en-US" dirty="0">
                  <a:solidFill>
                    <a:schemeClr val="accent1"/>
                  </a:solidFill>
                  <a:cs typeface="Times New Roman" pitchFamily="18" charset="0"/>
                </a:rPr>
                <a:t>-</a:t>
              </a:r>
              <a:endParaRPr lang="el-GR" dirty="0">
                <a:solidFill>
                  <a:schemeClr val="accent1"/>
                </a:solidFill>
                <a:cs typeface="Times New Roman" pitchFamily="18" charset="0"/>
              </a:endParaRPr>
            </a:p>
          </p:txBody>
        </p:sp>
        <p:sp>
          <p:nvSpPr>
            <p:cNvPr id="201742" name="Text Box 14"/>
            <p:cNvSpPr txBox="1">
              <a:spLocks noChangeArrowheads="1"/>
            </p:cNvSpPr>
            <p:nvPr/>
          </p:nvSpPr>
          <p:spPr bwMode="auto">
            <a:xfrm>
              <a:off x="144" y="2880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dirty="0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 dirty="0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 dirty="0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</p:grpSp>
      <p:sp>
        <p:nvSpPr>
          <p:cNvPr id="201745" name="Oval 17"/>
          <p:cNvSpPr>
            <a:spLocks noChangeArrowheads="1"/>
          </p:cNvSpPr>
          <p:nvPr/>
        </p:nvSpPr>
        <p:spPr bwMode="auto">
          <a:xfrm>
            <a:off x="2438400" y="4495800"/>
            <a:ext cx="2133600" cy="6096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46" name="Text Box 18"/>
          <p:cNvSpPr txBox="1">
            <a:spLocks noChangeArrowheads="1"/>
          </p:cNvSpPr>
          <p:nvPr/>
        </p:nvSpPr>
        <p:spPr bwMode="auto">
          <a:xfrm>
            <a:off x="2743200" y="4572000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	  F</a:t>
            </a:r>
          </a:p>
        </p:txBody>
      </p:sp>
      <p:sp>
        <p:nvSpPr>
          <p:cNvPr id="201747" name="Line 19"/>
          <p:cNvSpPr>
            <a:spLocks noChangeShapeType="1"/>
          </p:cNvSpPr>
          <p:nvPr/>
        </p:nvSpPr>
        <p:spPr bwMode="auto">
          <a:xfrm>
            <a:off x="3124200" y="48006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1748" name="Oval 20"/>
          <p:cNvSpPr>
            <a:spLocks noChangeArrowheads="1"/>
          </p:cNvSpPr>
          <p:nvPr/>
        </p:nvSpPr>
        <p:spPr bwMode="auto">
          <a:xfrm>
            <a:off x="3886200" y="4572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49" name="Oval 21"/>
          <p:cNvSpPr>
            <a:spLocks noChangeArrowheads="1"/>
          </p:cNvSpPr>
          <p:nvPr/>
        </p:nvSpPr>
        <p:spPr bwMode="auto">
          <a:xfrm>
            <a:off x="4038600" y="4572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50" name="Oval 22"/>
          <p:cNvSpPr>
            <a:spLocks noChangeArrowheads="1"/>
          </p:cNvSpPr>
          <p:nvPr/>
        </p:nvSpPr>
        <p:spPr bwMode="auto">
          <a:xfrm>
            <a:off x="4114800" y="47244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51" name="Oval 23"/>
          <p:cNvSpPr>
            <a:spLocks noChangeArrowheads="1"/>
          </p:cNvSpPr>
          <p:nvPr/>
        </p:nvSpPr>
        <p:spPr bwMode="auto">
          <a:xfrm>
            <a:off x="4114800" y="48768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52" name="Oval 24"/>
          <p:cNvSpPr>
            <a:spLocks noChangeArrowheads="1"/>
          </p:cNvSpPr>
          <p:nvPr/>
        </p:nvSpPr>
        <p:spPr bwMode="auto">
          <a:xfrm>
            <a:off x="3886200" y="4953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53" name="Oval 25"/>
          <p:cNvSpPr>
            <a:spLocks noChangeArrowheads="1"/>
          </p:cNvSpPr>
          <p:nvPr/>
        </p:nvSpPr>
        <p:spPr bwMode="auto">
          <a:xfrm>
            <a:off x="4038600" y="4953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54" name="Text Box 26"/>
          <p:cNvSpPr txBox="1">
            <a:spLocks noChangeArrowheads="1"/>
          </p:cNvSpPr>
          <p:nvPr/>
        </p:nvSpPr>
        <p:spPr bwMode="auto">
          <a:xfrm>
            <a:off x="4114800" y="4572000"/>
            <a:ext cx="457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accent1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-</a:t>
            </a:r>
            <a:endParaRPr lang="el-GR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01755" name="Text Box 27"/>
          <p:cNvSpPr txBox="1">
            <a:spLocks noChangeArrowheads="1"/>
          </p:cNvSpPr>
          <p:nvPr/>
        </p:nvSpPr>
        <p:spPr bwMode="auto">
          <a:xfrm>
            <a:off x="2438400" y="4572000"/>
            <a:ext cx="609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rgbClr val="66CCFF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rgbClr val="66CCFF"/>
                </a:solidFill>
                <a:cs typeface="Times New Roman" pitchFamily="18" charset="0"/>
              </a:rPr>
              <a:t>+</a:t>
            </a:r>
            <a:endParaRPr lang="el-GR">
              <a:solidFill>
                <a:srgbClr val="66CCFF"/>
              </a:solidFill>
              <a:cs typeface="Times New Roman" pitchFamily="18" charset="0"/>
            </a:endParaRPr>
          </a:p>
        </p:txBody>
      </p:sp>
      <p:sp>
        <p:nvSpPr>
          <p:cNvPr id="201757" name="Oval 29"/>
          <p:cNvSpPr>
            <a:spLocks noChangeArrowheads="1"/>
          </p:cNvSpPr>
          <p:nvPr/>
        </p:nvSpPr>
        <p:spPr bwMode="auto">
          <a:xfrm>
            <a:off x="4648200" y="4495800"/>
            <a:ext cx="2133600" cy="6096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58" name="Text Box 30"/>
          <p:cNvSpPr txBox="1">
            <a:spLocks noChangeArrowheads="1"/>
          </p:cNvSpPr>
          <p:nvPr/>
        </p:nvSpPr>
        <p:spPr bwMode="auto">
          <a:xfrm>
            <a:off x="4953000" y="4572000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	  F</a:t>
            </a:r>
          </a:p>
        </p:txBody>
      </p:sp>
      <p:sp>
        <p:nvSpPr>
          <p:cNvPr id="201759" name="Line 31"/>
          <p:cNvSpPr>
            <a:spLocks noChangeShapeType="1"/>
          </p:cNvSpPr>
          <p:nvPr/>
        </p:nvSpPr>
        <p:spPr bwMode="auto">
          <a:xfrm>
            <a:off x="5334000" y="48006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1760" name="Oval 32"/>
          <p:cNvSpPr>
            <a:spLocks noChangeArrowheads="1"/>
          </p:cNvSpPr>
          <p:nvPr/>
        </p:nvSpPr>
        <p:spPr bwMode="auto">
          <a:xfrm>
            <a:off x="6096000" y="4572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61" name="Oval 33"/>
          <p:cNvSpPr>
            <a:spLocks noChangeArrowheads="1"/>
          </p:cNvSpPr>
          <p:nvPr/>
        </p:nvSpPr>
        <p:spPr bwMode="auto">
          <a:xfrm>
            <a:off x="6248400" y="4572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62" name="Oval 34"/>
          <p:cNvSpPr>
            <a:spLocks noChangeArrowheads="1"/>
          </p:cNvSpPr>
          <p:nvPr/>
        </p:nvSpPr>
        <p:spPr bwMode="auto">
          <a:xfrm>
            <a:off x="6324600" y="47244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63" name="Oval 35"/>
          <p:cNvSpPr>
            <a:spLocks noChangeArrowheads="1"/>
          </p:cNvSpPr>
          <p:nvPr/>
        </p:nvSpPr>
        <p:spPr bwMode="auto">
          <a:xfrm>
            <a:off x="6324600" y="48768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64" name="Oval 36"/>
          <p:cNvSpPr>
            <a:spLocks noChangeArrowheads="1"/>
          </p:cNvSpPr>
          <p:nvPr/>
        </p:nvSpPr>
        <p:spPr bwMode="auto">
          <a:xfrm>
            <a:off x="6096000" y="4953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65" name="Oval 37"/>
          <p:cNvSpPr>
            <a:spLocks noChangeArrowheads="1"/>
          </p:cNvSpPr>
          <p:nvPr/>
        </p:nvSpPr>
        <p:spPr bwMode="auto">
          <a:xfrm>
            <a:off x="6248400" y="4953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66" name="Text Box 38"/>
          <p:cNvSpPr txBox="1">
            <a:spLocks noChangeArrowheads="1"/>
          </p:cNvSpPr>
          <p:nvPr/>
        </p:nvSpPr>
        <p:spPr bwMode="auto">
          <a:xfrm>
            <a:off x="6324600" y="4572000"/>
            <a:ext cx="457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accent1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-</a:t>
            </a:r>
            <a:endParaRPr lang="el-GR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01767" name="Text Box 39"/>
          <p:cNvSpPr txBox="1">
            <a:spLocks noChangeArrowheads="1"/>
          </p:cNvSpPr>
          <p:nvPr/>
        </p:nvSpPr>
        <p:spPr bwMode="auto">
          <a:xfrm>
            <a:off x="4648200" y="4572000"/>
            <a:ext cx="609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rgbClr val="66CCFF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rgbClr val="66CCFF"/>
                </a:solidFill>
                <a:cs typeface="Times New Roman" pitchFamily="18" charset="0"/>
              </a:rPr>
              <a:t>+</a:t>
            </a:r>
            <a:endParaRPr lang="el-GR">
              <a:solidFill>
                <a:srgbClr val="66CCFF"/>
              </a:solidFill>
              <a:cs typeface="Times New Roman" pitchFamily="18" charset="0"/>
            </a:endParaRPr>
          </a:p>
        </p:txBody>
      </p:sp>
      <p:sp>
        <p:nvSpPr>
          <p:cNvPr id="201769" name="Oval 41"/>
          <p:cNvSpPr>
            <a:spLocks noChangeArrowheads="1"/>
          </p:cNvSpPr>
          <p:nvPr/>
        </p:nvSpPr>
        <p:spPr bwMode="auto">
          <a:xfrm>
            <a:off x="6934200" y="4495800"/>
            <a:ext cx="2133600" cy="6096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70" name="Text Box 42"/>
          <p:cNvSpPr txBox="1">
            <a:spLocks noChangeArrowheads="1"/>
          </p:cNvSpPr>
          <p:nvPr/>
        </p:nvSpPr>
        <p:spPr bwMode="auto">
          <a:xfrm>
            <a:off x="7239000" y="4572000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	  F</a:t>
            </a:r>
          </a:p>
        </p:txBody>
      </p:sp>
      <p:sp>
        <p:nvSpPr>
          <p:cNvPr id="201771" name="Line 43"/>
          <p:cNvSpPr>
            <a:spLocks noChangeShapeType="1"/>
          </p:cNvSpPr>
          <p:nvPr/>
        </p:nvSpPr>
        <p:spPr bwMode="auto">
          <a:xfrm>
            <a:off x="7620000" y="48006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1772" name="Oval 44"/>
          <p:cNvSpPr>
            <a:spLocks noChangeArrowheads="1"/>
          </p:cNvSpPr>
          <p:nvPr/>
        </p:nvSpPr>
        <p:spPr bwMode="auto">
          <a:xfrm>
            <a:off x="8382000" y="4572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73" name="Oval 45"/>
          <p:cNvSpPr>
            <a:spLocks noChangeArrowheads="1"/>
          </p:cNvSpPr>
          <p:nvPr/>
        </p:nvSpPr>
        <p:spPr bwMode="auto">
          <a:xfrm>
            <a:off x="8534400" y="4572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74" name="Oval 46"/>
          <p:cNvSpPr>
            <a:spLocks noChangeArrowheads="1"/>
          </p:cNvSpPr>
          <p:nvPr/>
        </p:nvSpPr>
        <p:spPr bwMode="auto">
          <a:xfrm>
            <a:off x="8610600" y="47244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75" name="Oval 47"/>
          <p:cNvSpPr>
            <a:spLocks noChangeArrowheads="1"/>
          </p:cNvSpPr>
          <p:nvPr/>
        </p:nvSpPr>
        <p:spPr bwMode="auto">
          <a:xfrm>
            <a:off x="8610600" y="48768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76" name="Oval 48"/>
          <p:cNvSpPr>
            <a:spLocks noChangeArrowheads="1"/>
          </p:cNvSpPr>
          <p:nvPr/>
        </p:nvSpPr>
        <p:spPr bwMode="auto">
          <a:xfrm>
            <a:off x="8382000" y="4953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77" name="Oval 49"/>
          <p:cNvSpPr>
            <a:spLocks noChangeArrowheads="1"/>
          </p:cNvSpPr>
          <p:nvPr/>
        </p:nvSpPr>
        <p:spPr bwMode="auto">
          <a:xfrm>
            <a:off x="8534400" y="4953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78" name="Text Box 50"/>
          <p:cNvSpPr txBox="1">
            <a:spLocks noChangeArrowheads="1"/>
          </p:cNvSpPr>
          <p:nvPr/>
        </p:nvSpPr>
        <p:spPr bwMode="auto">
          <a:xfrm>
            <a:off x="8610600" y="4572000"/>
            <a:ext cx="457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accent1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-</a:t>
            </a:r>
            <a:endParaRPr lang="el-GR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01779" name="Text Box 51"/>
          <p:cNvSpPr txBox="1">
            <a:spLocks noChangeArrowheads="1"/>
          </p:cNvSpPr>
          <p:nvPr/>
        </p:nvSpPr>
        <p:spPr bwMode="auto">
          <a:xfrm>
            <a:off x="6934200" y="4572000"/>
            <a:ext cx="609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rgbClr val="66CCFF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rgbClr val="66CCFF"/>
                </a:solidFill>
                <a:cs typeface="Times New Roman" pitchFamily="18" charset="0"/>
              </a:rPr>
              <a:t>+</a:t>
            </a:r>
            <a:endParaRPr lang="el-GR">
              <a:solidFill>
                <a:srgbClr val="66CCFF"/>
              </a:solidFill>
              <a:cs typeface="Times New Roman" pitchFamily="18" charset="0"/>
            </a:endParaRPr>
          </a:p>
        </p:txBody>
      </p:sp>
      <p:sp>
        <p:nvSpPr>
          <p:cNvPr id="201781" name="Oval 53"/>
          <p:cNvSpPr>
            <a:spLocks noChangeArrowheads="1"/>
          </p:cNvSpPr>
          <p:nvPr/>
        </p:nvSpPr>
        <p:spPr bwMode="auto">
          <a:xfrm>
            <a:off x="228600" y="6248400"/>
            <a:ext cx="2133600" cy="6096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82" name="Text Box 54"/>
          <p:cNvSpPr txBox="1">
            <a:spLocks noChangeArrowheads="1"/>
          </p:cNvSpPr>
          <p:nvPr/>
        </p:nvSpPr>
        <p:spPr bwMode="auto">
          <a:xfrm>
            <a:off x="533400" y="6324600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	  F</a:t>
            </a:r>
          </a:p>
        </p:txBody>
      </p:sp>
      <p:sp>
        <p:nvSpPr>
          <p:cNvPr id="201783" name="Line 55"/>
          <p:cNvSpPr>
            <a:spLocks noChangeShapeType="1"/>
          </p:cNvSpPr>
          <p:nvPr/>
        </p:nvSpPr>
        <p:spPr bwMode="auto">
          <a:xfrm>
            <a:off x="914400" y="65532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1784" name="Oval 56"/>
          <p:cNvSpPr>
            <a:spLocks noChangeArrowheads="1"/>
          </p:cNvSpPr>
          <p:nvPr/>
        </p:nvSpPr>
        <p:spPr bwMode="auto">
          <a:xfrm>
            <a:off x="1676400" y="6324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85" name="Oval 57"/>
          <p:cNvSpPr>
            <a:spLocks noChangeArrowheads="1"/>
          </p:cNvSpPr>
          <p:nvPr/>
        </p:nvSpPr>
        <p:spPr bwMode="auto">
          <a:xfrm>
            <a:off x="1828800" y="6324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86" name="Oval 58"/>
          <p:cNvSpPr>
            <a:spLocks noChangeArrowheads="1"/>
          </p:cNvSpPr>
          <p:nvPr/>
        </p:nvSpPr>
        <p:spPr bwMode="auto">
          <a:xfrm>
            <a:off x="1905000" y="6477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87" name="Oval 59"/>
          <p:cNvSpPr>
            <a:spLocks noChangeArrowheads="1"/>
          </p:cNvSpPr>
          <p:nvPr/>
        </p:nvSpPr>
        <p:spPr bwMode="auto">
          <a:xfrm>
            <a:off x="1905000" y="66294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88" name="Oval 60"/>
          <p:cNvSpPr>
            <a:spLocks noChangeArrowheads="1"/>
          </p:cNvSpPr>
          <p:nvPr/>
        </p:nvSpPr>
        <p:spPr bwMode="auto">
          <a:xfrm>
            <a:off x="1676400" y="6705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89" name="Oval 61"/>
          <p:cNvSpPr>
            <a:spLocks noChangeArrowheads="1"/>
          </p:cNvSpPr>
          <p:nvPr/>
        </p:nvSpPr>
        <p:spPr bwMode="auto">
          <a:xfrm>
            <a:off x="1828800" y="6705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90" name="Text Box 62"/>
          <p:cNvSpPr txBox="1">
            <a:spLocks noChangeArrowheads="1"/>
          </p:cNvSpPr>
          <p:nvPr/>
        </p:nvSpPr>
        <p:spPr bwMode="auto">
          <a:xfrm>
            <a:off x="1905000" y="6324600"/>
            <a:ext cx="457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accent1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-</a:t>
            </a:r>
            <a:endParaRPr lang="el-GR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01791" name="Text Box 63"/>
          <p:cNvSpPr txBox="1">
            <a:spLocks noChangeArrowheads="1"/>
          </p:cNvSpPr>
          <p:nvPr/>
        </p:nvSpPr>
        <p:spPr bwMode="auto">
          <a:xfrm>
            <a:off x="228600" y="6324600"/>
            <a:ext cx="609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rgbClr val="66CCFF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rgbClr val="66CCFF"/>
                </a:solidFill>
                <a:cs typeface="Times New Roman" pitchFamily="18" charset="0"/>
              </a:rPr>
              <a:t>+</a:t>
            </a:r>
            <a:endParaRPr lang="el-GR">
              <a:solidFill>
                <a:srgbClr val="66CCFF"/>
              </a:solidFill>
              <a:cs typeface="Times New Roman" pitchFamily="18" charset="0"/>
            </a:endParaRPr>
          </a:p>
        </p:txBody>
      </p:sp>
      <p:sp>
        <p:nvSpPr>
          <p:cNvPr id="201793" name="Oval 65"/>
          <p:cNvSpPr>
            <a:spLocks noChangeArrowheads="1"/>
          </p:cNvSpPr>
          <p:nvPr/>
        </p:nvSpPr>
        <p:spPr bwMode="auto">
          <a:xfrm>
            <a:off x="2438400" y="6248400"/>
            <a:ext cx="2133600" cy="6096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94" name="Text Box 66"/>
          <p:cNvSpPr txBox="1">
            <a:spLocks noChangeArrowheads="1"/>
          </p:cNvSpPr>
          <p:nvPr/>
        </p:nvSpPr>
        <p:spPr bwMode="auto">
          <a:xfrm>
            <a:off x="2743200" y="6324600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	  F</a:t>
            </a:r>
          </a:p>
        </p:txBody>
      </p:sp>
      <p:sp>
        <p:nvSpPr>
          <p:cNvPr id="201795" name="Line 67"/>
          <p:cNvSpPr>
            <a:spLocks noChangeShapeType="1"/>
          </p:cNvSpPr>
          <p:nvPr/>
        </p:nvSpPr>
        <p:spPr bwMode="auto">
          <a:xfrm>
            <a:off x="3124200" y="65532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1796" name="Oval 68"/>
          <p:cNvSpPr>
            <a:spLocks noChangeArrowheads="1"/>
          </p:cNvSpPr>
          <p:nvPr/>
        </p:nvSpPr>
        <p:spPr bwMode="auto">
          <a:xfrm>
            <a:off x="3886200" y="6324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97" name="Oval 69"/>
          <p:cNvSpPr>
            <a:spLocks noChangeArrowheads="1"/>
          </p:cNvSpPr>
          <p:nvPr/>
        </p:nvSpPr>
        <p:spPr bwMode="auto">
          <a:xfrm>
            <a:off x="4038600" y="6324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98" name="Oval 70"/>
          <p:cNvSpPr>
            <a:spLocks noChangeArrowheads="1"/>
          </p:cNvSpPr>
          <p:nvPr/>
        </p:nvSpPr>
        <p:spPr bwMode="auto">
          <a:xfrm>
            <a:off x="4114800" y="6477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799" name="Oval 71"/>
          <p:cNvSpPr>
            <a:spLocks noChangeArrowheads="1"/>
          </p:cNvSpPr>
          <p:nvPr/>
        </p:nvSpPr>
        <p:spPr bwMode="auto">
          <a:xfrm>
            <a:off x="4114800" y="66294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00" name="Oval 72"/>
          <p:cNvSpPr>
            <a:spLocks noChangeArrowheads="1"/>
          </p:cNvSpPr>
          <p:nvPr/>
        </p:nvSpPr>
        <p:spPr bwMode="auto">
          <a:xfrm>
            <a:off x="3886200" y="6705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01" name="Oval 73"/>
          <p:cNvSpPr>
            <a:spLocks noChangeArrowheads="1"/>
          </p:cNvSpPr>
          <p:nvPr/>
        </p:nvSpPr>
        <p:spPr bwMode="auto">
          <a:xfrm>
            <a:off x="4038600" y="6705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02" name="Text Box 74"/>
          <p:cNvSpPr txBox="1">
            <a:spLocks noChangeArrowheads="1"/>
          </p:cNvSpPr>
          <p:nvPr/>
        </p:nvSpPr>
        <p:spPr bwMode="auto">
          <a:xfrm>
            <a:off x="4114800" y="6324600"/>
            <a:ext cx="457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accent1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-</a:t>
            </a:r>
            <a:endParaRPr lang="el-GR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01803" name="Text Box 75"/>
          <p:cNvSpPr txBox="1">
            <a:spLocks noChangeArrowheads="1"/>
          </p:cNvSpPr>
          <p:nvPr/>
        </p:nvSpPr>
        <p:spPr bwMode="auto">
          <a:xfrm>
            <a:off x="2438400" y="6324600"/>
            <a:ext cx="609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rgbClr val="66CCFF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rgbClr val="66CCFF"/>
                </a:solidFill>
                <a:cs typeface="Times New Roman" pitchFamily="18" charset="0"/>
              </a:rPr>
              <a:t>+</a:t>
            </a:r>
            <a:endParaRPr lang="el-GR">
              <a:solidFill>
                <a:srgbClr val="66CCFF"/>
              </a:solidFill>
              <a:cs typeface="Times New Roman" pitchFamily="18" charset="0"/>
            </a:endParaRPr>
          </a:p>
        </p:txBody>
      </p:sp>
      <p:sp>
        <p:nvSpPr>
          <p:cNvPr id="201805" name="Oval 77"/>
          <p:cNvSpPr>
            <a:spLocks noChangeArrowheads="1"/>
          </p:cNvSpPr>
          <p:nvPr/>
        </p:nvSpPr>
        <p:spPr bwMode="auto">
          <a:xfrm>
            <a:off x="4648200" y="6248400"/>
            <a:ext cx="2133600" cy="6096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06" name="Text Box 78"/>
          <p:cNvSpPr txBox="1">
            <a:spLocks noChangeArrowheads="1"/>
          </p:cNvSpPr>
          <p:nvPr/>
        </p:nvSpPr>
        <p:spPr bwMode="auto">
          <a:xfrm>
            <a:off x="4953000" y="6324600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	  F</a:t>
            </a:r>
          </a:p>
        </p:txBody>
      </p:sp>
      <p:sp>
        <p:nvSpPr>
          <p:cNvPr id="201807" name="Line 79"/>
          <p:cNvSpPr>
            <a:spLocks noChangeShapeType="1"/>
          </p:cNvSpPr>
          <p:nvPr/>
        </p:nvSpPr>
        <p:spPr bwMode="auto">
          <a:xfrm>
            <a:off x="5334000" y="65532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1808" name="Oval 80"/>
          <p:cNvSpPr>
            <a:spLocks noChangeArrowheads="1"/>
          </p:cNvSpPr>
          <p:nvPr/>
        </p:nvSpPr>
        <p:spPr bwMode="auto">
          <a:xfrm>
            <a:off x="6096000" y="6324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09" name="Oval 81"/>
          <p:cNvSpPr>
            <a:spLocks noChangeArrowheads="1"/>
          </p:cNvSpPr>
          <p:nvPr/>
        </p:nvSpPr>
        <p:spPr bwMode="auto">
          <a:xfrm>
            <a:off x="6248400" y="6324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10" name="Oval 82"/>
          <p:cNvSpPr>
            <a:spLocks noChangeArrowheads="1"/>
          </p:cNvSpPr>
          <p:nvPr/>
        </p:nvSpPr>
        <p:spPr bwMode="auto">
          <a:xfrm>
            <a:off x="6324600" y="6477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11" name="Oval 83"/>
          <p:cNvSpPr>
            <a:spLocks noChangeArrowheads="1"/>
          </p:cNvSpPr>
          <p:nvPr/>
        </p:nvSpPr>
        <p:spPr bwMode="auto">
          <a:xfrm>
            <a:off x="6324600" y="66294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12" name="Oval 84"/>
          <p:cNvSpPr>
            <a:spLocks noChangeArrowheads="1"/>
          </p:cNvSpPr>
          <p:nvPr/>
        </p:nvSpPr>
        <p:spPr bwMode="auto">
          <a:xfrm>
            <a:off x="6096000" y="6705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13" name="Oval 85"/>
          <p:cNvSpPr>
            <a:spLocks noChangeArrowheads="1"/>
          </p:cNvSpPr>
          <p:nvPr/>
        </p:nvSpPr>
        <p:spPr bwMode="auto">
          <a:xfrm>
            <a:off x="6248400" y="6705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14" name="Text Box 86"/>
          <p:cNvSpPr txBox="1">
            <a:spLocks noChangeArrowheads="1"/>
          </p:cNvSpPr>
          <p:nvPr/>
        </p:nvSpPr>
        <p:spPr bwMode="auto">
          <a:xfrm>
            <a:off x="6324600" y="6324600"/>
            <a:ext cx="457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accent1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-</a:t>
            </a:r>
            <a:endParaRPr lang="el-GR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01815" name="Text Box 87"/>
          <p:cNvSpPr txBox="1">
            <a:spLocks noChangeArrowheads="1"/>
          </p:cNvSpPr>
          <p:nvPr/>
        </p:nvSpPr>
        <p:spPr bwMode="auto">
          <a:xfrm>
            <a:off x="4648200" y="6324600"/>
            <a:ext cx="609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rgbClr val="66CCFF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rgbClr val="66CCFF"/>
                </a:solidFill>
                <a:cs typeface="Times New Roman" pitchFamily="18" charset="0"/>
              </a:rPr>
              <a:t>+</a:t>
            </a:r>
            <a:endParaRPr lang="el-GR">
              <a:solidFill>
                <a:srgbClr val="66CCFF"/>
              </a:solidFill>
              <a:cs typeface="Times New Roman" pitchFamily="18" charset="0"/>
            </a:endParaRPr>
          </a:p>
        </p:txBody>
      </p:sp>
      <p:sp>
        <p:nvSpPr>
          <p:cNvPr id="201817" name="Oval 89"/>
          <p:cNvSpPr>
            <a:spLocks noChangeArrowheads="1"/>
          </p:cNvSpPr>
          <p:nvPr/>
        </p:nvSpPr>
        <p:spPr bwMode="auto">
          <a:xfrm>
            <a:off x="6934200" y="6248400"/>
            <a:ext cx="2133600" cy="6096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18" name="Text Box 90"/>
          <p:cNvSpPr txBox="1">
            <a:spLocks noChangeArrowheads="1"/>
          </p:cNvSpPr>
          <p:nvPr/>
        </p:nvSpPr>
        <p:spPr bwMode="auto">
          <a:xfrm>
            <a:off x="7239000" y="6324600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	  F</a:t>
            </a:r>
          </a:p>
        </p:txBody>
      </p:sp>
      <p:sp>
        <p:nvSpPr>
          <p:cNvPr id="201819" name="Line 91"/>
          <p:cNvSpPr>
            <a:spLocks noChangeShapeType="1"/>
          </p:cNvSpPr>
          <p:nvPr/>
        </p:nvSpPr>
        <p:spPr bwMode="auto">
          <a:xfrm>
            <a:off x="7620000" y="65532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1820" name="Oval 92"/>
          <p:cNvSpPr>
            <a:spLocks noChangeArrowheads="1"/>
          </p:cNvSpPr>
          <p:nvPr/>
        </p:nvSpPr>
        <p:spPr bwMode="auto">
          <a:xfrm>
            <a:off x="8382000" y="6324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21" name="Oval 93"/>
          <p:cNvSpPr>
            <a:spLocks noChangeArrowheads="1"/>
          </p:cNvSpPr>
          <p:nvPr/>
        </p:nvSpPr>
        <p:spPr bwMode="auto">
          <a:xfrm>
            <a:off x="8534400" y="6324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22" name="Oval 94"/>
          <p:cNvSpPr>
            <a:spLocks noChangeArrowheads="1"/>
          </p:cNvSpPr>
          <p:nvPr/>
        </p:nvSpPr>
        <p:spPr bwMode="auto">
          <a:xfrm>
            <a:off x="8610600" y="6477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23" name="Oval 95"/>
          <p:cNvSpPr>
            <a:spLocks noChangeArrowheads="1"/>
          </p:cNvSpPr>
          <p:nvPr/>
        </p:nvSpPr>
        <p:spPr bwMode="auto">
          <a:xfrm>
            <a:off x="8610600" y="66294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24" name="Oval 96"/>
          <p:cNvSpPr>
            <a:spLocks noChangeArrowheads="1"/>
          </p:cNvSpPr>
          <p:nvPr/>
        </p:nvSpPr>
        <p:spPr bwMode="auto">
          <a:xfrm>
            <a:off x="8382000" y="6705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25" name="Oval 97"/>
          <p:cNvSpPr>
            <a:spLocks noChangeArrowheads="1"/>
          </p:cNvSpPr>
          <p:nvPr/>
        </p:nvSpPr>
        <p:spPr bwMode="auto">
          <a:xfrm>
            <a:off x="8534400" y="6705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26" name="Text Box 98"/>
          <p:cNvSpPr txBox="1">
            <a:spLocks noChangeArrowheads="1"/>
          </p:cNvSpPr>
          <p:nvPr/>
        </p:nvSpPr>
        <p:spPr bwMode="auto">
          <a:xfrm>
            <a:off x="8610600" y="6324600"/>
            <a:ext cx="457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accent1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-</a:t>
            </a:r>
            <a:endParaRPr lang="el-GR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01827" name="Text Box 99"/>
          <p:cNvSpPr txBox="1">
            <a:spLocks noChangeArrowheads="1"/>
          </p:cNvSpPr>
          <p:nvPr/>
        </p:nvSpPr>
        <p:spPr bwMode="auto">
          <a:xfrm>
            <a:off x="6934200" y="6324600"/>
            <a:ext cx="609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rgbClr val="66CCFF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rgbClr val="66CCFF"/>
                </a:solidFill>
                <a:cs typeface="Times New Roman" pitchFamily="18" charset="0"/>
              </a:rPr>
              <a:t>+</a:t>
            </a:r>
            <a:endParaRPr lang="el-GR">
              <a:solidFill>
                <a:srgbClr val="66CCFF"/>
              </a:solidFill>
              <a:cs typeface="Times New Roman" pitchFamily="18" charset="0"/>
            </a:endParaRPr>
          </a:p>
        </p:txBody>
      </p:sp>
      <p:sp>
        <p:nvSpPr>
          <p:cNvPr id="201829" name="Oval 101"/>
          <p:cNvSpPr>
            <a:spLocks noChangeArrowheads="1"/>
          </p:cNvSpPr>
          <p:nvPr/>
        </p:nvSpPr>
        <p:spPr bwMode="auto">
          <a:xfrm>
            <a:off x="228600" y="5334000"/>
            <a:ext cx="2133600" cy="6096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30" name="Text Box 102"/>
          <p:cNvSpPr txBox="1">
            <a:spLocks noChangeArrowheads="1"/>
          </p:cNvSpPr>
          <p:nvPr/>
        </p:nvSpPr>
        <p:spPr bwMode="auto">
          <a:xfrm>
            <a:off x="533400" y="5410200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F	  H</a:t>
            </a:r>
          </a:p>
        </p:txBody>
      </p:sp>
      <p:sp>
        <p:nvSpPr>
          <p:cNvPr id="201831" name="Line 103"/>
          <p:cNvSpPr>
            <a:spLocks noChangeShapeType="1"/>
          </p:cNvSpPr>
          <p:nvPr/>
        </p:nvSpPr>
        <p:spPr bwMode="auto">
          <a:xfrm>
            <a:off x="914400" y="56388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1832" name="Oval 104"/>
          <p:cNvSpPr>
            <a:spLocks noChangeArrowheads="1"/>
          </p:cNvSpPr>
          <p:nvPr/>
        </p:nvSpPr>
        <p:spPr bwMode="auto">
          <a:xfrm>
            <a:off x="609600" y="5410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33" name="Oval 105"/>
          <p:cNvSpPr>
            <a:spLocks noChangeArrowheads="1"/>
          </p:cNvSpPr>
          <p:nvPr/>
        </p:nvSpPr>
        <p:spPr bwMode="auto">
          <a:xfrm>
            <a:off x="762000" y="5410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34" name="Oval 106"/>
          <p:cNvSpPr>
            <a:spLocks noChangeArrowheads="1"/>
          </p:cNvSpPr>
          <p:nvPr/>
        </p:nvSpPr>
        <p:spPr bwMode="auto">
          <a:xfrm>
            <a:off x="533400" y="5562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35" name="Oval 107"/>
          <p:cNvSpPr>
            <a:spLocks noChangeArrowheads="1"/>
          </p:cNvSpPr>
          <p:nvPr/>
        </p:nvSpPr>
        <p:spPr bwMode="auto">
          <a:xfrm>
            <a:off x="533400" y="5715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36" name="Oval 108"/>
          <p:cNvSpPr>
            <a:spLocks noChangeArrowheads="1"/>
          </p:cNvSpPr>
          <p:nvPr/>
        </p:nvSpPr>
        <p:spPr bwMode="auto">
          <a:xfrm>
            <a:off x="685800" y="5791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37" name="Oval 109"/>
          <p:cNvSpPr>
            <a:spLocks noChangeArrowheads="1"/>
          </p:cNvSpPr>
          <p:nvPr/>
        </p:nvSpPr>
        <p:spPr bwMode="auto">
          <a:xfrm>
            <a:off x="838200" y="5791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38" name="Text Box 110"/>
          <p:cNvSpPr txBox="1">
            <a:spLocks noChangeArrowheads="1"/>
          </p:cNvSpPr>
          <p:nvPr/>
        </p:nvSpPr>
        <p:spPr bwMode="auto">
          <a:xfrm>
            <a:off x="1905000" y="5410200"/>
            <a:ext cx="685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rgbClr val="66CCFF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rgbClr val="66CCFF"/>
                </a:solidFill>
                <a:cs typeface="Times New Roman" pitchFamily="18" charset="0"/>
              </a:rPr>
              <a:t>+</a:t>
            </a:r>
            <a:endParaRPr lang="el-GR">
              <a:solidFill>
                <a:srgbClr val="66CCFF"/>
              </a:solidFill>
              <a:cs typeface="Times New Roman" pitchFamily="18" charset="0"/>
            </a:endParaRPr>
          </a:p>
        </p:txBody>
      </p:sp>
      <p:sp>
        <p:nvSpPr>
          <p:cNvPr id="201839" name="Text Box 111"/>
          <p:cNvSpPr txBox="1">
            <a:spLocks noChangeArrowheads="1"/>
          </p:cNvSpPr>
          <p:nvPr/>
        </p:nvSpPr>
        <p:spPr bwMode="auto">
          <a:xfrm>
            <a:off x="228600" y="5410200"/>
            <a:ext cx="5334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accent1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-</a:t>
            </a:r>
            <a:endParaRPr lang="el-GR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01842" name="Oval 114"/>
          <p:cNvSpPr>
            <a:spLocks noChangeArrowheads="1"/>
          </p:cNvSpPr>
          <p:nvPr/>
        </p:nvSpPr>
        <p:spPr bwMode="auto">
          <a:xfrm>
            <a:off x="2438400" y="5334000"/>
            <a:ext cx="2133600" cy="6096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1843" name="Text Box 115"/>
          <p:cNvSpPr txBox="1">
            <a:spLocks noChangeArrowheads="1"/>
          </p:cNvSpPr>
          <p:nvPr/>
        </p:nvSpPr>
        <p:spPr bwMode="auto">
          <a:xfrm>
            <a:off x="2743200" y="5410200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F	  H</a:t>
            </a:r>
          </a:p>
        </p:txBody>
      </p:sp>
      <p:sp>
        <p:nvSpPr>
          <p:cNvPr id="201844" name="Line 116"/>
          <p:cNvSpPr>
            <a:spLocks noChangeShapeType="1"/>
          </p:cNvSpPr>
          <p:nvPr/>
        </p:nvSpPr>
        <p:spPr bwMode="auto">
          <a:xfrm>
            <a:off x="3124200" y="56388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1845" name="Oval 117"/>
          <p:cNvSpPr>
            <a:spLocks noChangeArrowheads="1"/>
          </p:cNvSpPr>
          <p:nvPr/>
        </p:nvSpPr>
        <p:spPr bwMode="auto">
          <a:xfrm>
            <a:off x="2819400" y="5410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46" name="Oval 118"/>
          <p:cNvSpPr>
            <a:spLocks noChangeArrowheads="1"/>
          </p:cNvSpPr>
          <p:nvPr/>
        </p:nvSpPr>
        <p:spPr bwMode="auto">
          <a:xfrm>
            <a:off x="2971800" y="5410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47" name="Oval 119"/>
          <p:cNvSpPr>
            <a:spLocks noChangeArrowheads="1"/>
          </p:cNvSpPr>
          <p:nvPr/>
        </p:nvSpPr>
        <p:spPr bwMode="auto">
          <a:xfrm>
            <a:off x="2743200" y="5562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48" name="Oval 120"/>
          <p:cNvSpPr>
            <a:spLocks noChangeArrowheads="1"/>
          </p:cNvSpPr>
          <p:nvPr/>
        </p:nvSpPr>
        <p:spPr bwMode="auto">
          <a:xfrm>
            <a:off x="2743200" y="5715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49" name="Oval 121"/>
          <p:cNvSpPr>
            <a:spLocks noChangeArrowheads="1"/>
          </p:cNvSpPr>
          <p:nvPr/>
        </p:nvSpPr>
        <p:spPr bwMode="auto">
          <a:xfrm>
            <a:off x="2895600" y="5791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50" name="Oval 122"/>
          <p:cNvSpPr>
            <a:spLocks noChangeArrowheads="1"/>
          </p:cNvSpPr>
          <p:nvPr/>
        </p:nvSpPr>
        <p:spPr bwMode="auto">
          <a:xfrm>
            <a:off x="3048000" y="5791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51" name="Text Box 123"/>
          <p:cNvSpPr txBox="1">
            <a:spLocks noChangeArrowheads="1"/>
          </p:cNvSpPr>
          <p:nvPr/>
        </p:nvSpPr>
        <p:spPr bwMode="auto">
          <a:xfrm>
            <a:off x="4114800" y="5410200"/>
            <a:ext cx="685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rgbClr val="66CCFF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rgbClr val="66CCFF"/>
                </a:solidFill>
                <a:cs typeface="Times New Roman" pitchFamily="18" charset="0"/>
              </a:rPr>
              <a:t>+</a:t>
            </a:r>
            <a:endParaRPr lang="el-GR">
              <a:solidFill>
                <a:srgbClr val="66CCFF"/>
              </a:solidFill>
              <a:cs typeface="Times New Roman" pitchFamily="18" charset="0"/>
            </a:endParaRPr>
          </a:p>
        </p:txBody>
      </p:sp>
      <p:sp>
        <p:nvSpPr>
          <p:cNvPr id="201852" name="Text Box 124"/>
          <p:cNvSpPr txBox="1">
            <a:spLocks noChangeArrowheads="1"/>
          </p:cNvSpPr>
          <p:nvPr/>
        </p:nvSpPr>
        <p:spPr bwMode="auto">
          <a:xfrm>
            <a:off x="2438400" y="5410200"/>
            <a:ext cx="5334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accent1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-</a:t>
            </a:r>
            <a:endParaRPr lang="el-GR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01854" name="Oval 126"/>
          <p:cNvSpPr>
            <a:spLocks noChangeArrowheads="1"/>
          </p:cNvSpPr>
          <p:nvPr/>
        </p:nvSpPr>
        <p:spPr bwMode="auto">
          <a:xfrm>
            <a:off x="4648200" y="5334000"/>
            <a:ext cx="2133600" cy="6096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55" name="Text Box 127"/>
          <p:cNvSpPr txBox="1">
            <a:spLocks noChangeArrowheads="1"/>
          </p:cNvSpPr>
          <p:nvPr/>
        </p:nvSpPr>
        <p:spPr bwMode="auto">
          <a:xfrm>
            <a:off x="4953000" y="5410200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F	  H</a:t>
            </a:r>
          </a:p>
        </p:txBody>
      </p:sp>
      <p:sp>
        <p:nvSpPr>
          <p:cNvPr id="201856" name="Line 128"/>
          <p:cNvSpPr>
            <a:spLocks noChangeShapeType="1"/>
          </p:cNvSpPr>
          <p:nvPr/>
        </p:nvSpPr>
        <p:spPr bwMode="auto">
          <a:xfrm>
            <a:off x="5334000" y="56388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1857" name="Oval 129"/>
          <p:cNvSpPr>
            <a:spLocks noChangeArrowheads="1"/>
          </p:cNvSpPr>
          <p:nvPr/>
        </p:nvSpPr>
        <p:spPr bwMode="auto">
          <a:xfrm>
            <a:off x="5029200" y="5410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58" name="Oval 130"/>
          <p:cNvSpPr>
            <a:spLocks noChangeArrowheads="1"/>
          </p:cNvSpPr>
          <p:nvPr/>
        </p:nvSpPr>
        <p:spPr bwMode="auto">
          <a:xfrm>
            <a:off x="5181600" y="5410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59" name="Oval 131"/>
          <p:cNvSpPr>
            <a:spLocks noChangeArrowheads="1"/>
          </p:cNvSpPr>
          <p:nvPr/>
        </p:nvSpPr>
        <p:spPr bwMode="auto">
          <a:xfrm>
            <a:off x="4953000" y="5562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60" name="Oval 132"/>
          <p:cNvSpPr>
            <a:spLocks noChangeArrowheads="1"/>
          </p:cNvSpPr>
          <p:nvPr/>
        </p:nvSpPr>
        <p:spPr bwMode="auto">
          <a:xfrm>
            <a:off x="4953000" y="5715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61" name="Oval 133"/>
          <p:cNvSpPr>
            <a:spLocks noChangeArrowheads="1"/>
          </p:cNvSpPr>
          <p:nvPr/>
        </p:nvSpPr>
        <p:spPr bwMode="auto">
          <a:xfrm>
            <a:off x="5105400" y="5791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62" name="Oval 134"/>
          <p:cNvSpPr>
            <a:spLocks noChangeArrowheads="1"/>
          </p:cNvSpPr>
          <p:nvPr/>
        </p:nvSpPr>
        <p:spPr bwMode="auto">
          <a:xfrm>
            <a:off x="5257800" y="5791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63" name="Text Box 135"/>
          <p:cNvSpPr txBox="1">
            <a:spLocks noChangeArrowheads="1"/>
          </p:cNvSpPr>
          <p:nvPr/>
        </p:nvSpPr>
        <p:spPr bwMode="auto">
          <a:xfrm>
            <a:off x="6324600" y="5410200"/>
            <a:ext cx="685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rgbClr val="66CCFF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rgbClr val="66CCFF"/>
                </a:solidFill>
                <a:cs typeface="Times New Roman" pitchFamily="18" charset="0"/>
              </a:rPr>
              <a:t>+</a:t>
            </a:r>
            <a:endParaRPr lang="el-GR">
              <a:solidFill>
                <a:srgbClr val="66CCFF"/>
              </a:solidFill>
              <a:cs typeface="Times New Roman" pitchFamily="18" charset="0"/>
            </a:endParaRPr>
          </a:p>
        </p:txBody>
      </p:sp>
      <p:sp>
        <p:nvSpPr>
          <p:cNvPr id="201864" name="Text Box 136"/>
          <p:cNvSpPr txBox="1">
            <a:spLocks noChangeArrowheads="1"/>
          </p:cNvSpPr>
          <p:nvPr/>
        </p:nvSpPr>
        <p:spPr bwMode="auto">
          <a:xfrm>
            <a:off x="4648200" y="5410200"/>
            <a:ext cx="5334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accent1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-</a:t>
            </a:r>
            <a:endParaRPr lang="el-GR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201866" name="Oval 138"/>
          <p:cNvSpPr>
            <a:spLocks noChangeArrowheads="1"/>
          </p:cNvSpPr>
          <p:nvPr/>
        </p:nvSpPr>
        <p:spPr bwMode="auto">
          <a:xfrm>
            <a:off x="6858000" y="5334000"/>
            <a:ext cx="2133600" cy="6096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67" name="Text Box 139"/>
          <p:cNvSpPr txBox="1">
            <a:spLocks noChangeArrowheads="1"/>
          </p:cNvSpPr>
          <p:nvPr/>
        </p:nvSpPr>
        <p:spPr bwMode="auto">
          <a:xfrm>
            <a:off x="7162800" y="5410200"/>
            <a:ext cx="2133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F	  H</a:t>
            </a:r>
          </a:p>
        </p:txBody>
      </p:sp>
      <p:sp>
        <p:nvSpPr>
          <p:cNvPr id="201868" name="Line 140"/>
          <p:cNvSpPr>
            <a:spLocks noChangeShapeType="1"/>
          </p:cNvSpPr>
          <p:nvPr/>
        </p:nvSpPr>
        <p:spPr bwMode="auto">
          <a:xfrm>
            <a:off x="7543800" y="56388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1869" name="Oval 141"/>
          <p:cNvSpPr>
            <a:spLocks noChangeArrowheads="1"/>
          </p:cNvSpPr>
          <p:nvPr/>
        </p:nvSpPr>
        <p:spPr bwMode="auto">
          <a:xfrm>
            <a:off x="7239000" y="5410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70" name="Oval 142"/>
          <p:cNvSpPr>
            <a:spLocks noChangeArrowheads="1"/>
          </p:cNvSpPr>
          <p:nvPr/>
        </p:nvSpPr>
        <p:spPr bwMode="auto">
          <a:xfrm>
            <a:off x="7391400" y="5410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71" name="Oval 143"/>
          <p:cNvSpPr>
            <a:spLocks noChangeArrowheads="1"/>
          </p:cNvSpPr>
          <p:nvPr/>
        </p:nvSpPr>
        <p:spPr bwMode="auto">
          <a:xfrm>
            <a:off x="7162800" y="55626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72" name="Oval 144"/>
          <p:cNvSpPr>
            <a:spLocks noChangeArrowheads="1"/>
          </p:cNvSpPr>
          <p:nvPr/>
        </p:nvSpPr>
        <p:spPr bwMode="auto">
          <a:xfrm>
            <a:off x="7162800" y="57150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73" name="Oval 145"/>
          <p:cNvSpPr>
            <a:spLocks noChangeArrowheads="1"/>
          </p:cNvSpPr>
          <p:nvPr/>
        </p:nvSpPr>
        <p:spPr bwMode="auto">
          <a:xfrm>
            <a:off x="7315200" y="5791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74" name="Oval 146"/>
          <p:cNvSpPr>
            <a:spLocks noChangeArrowheads="1"/>
          </p:cNvSpPr>
          <p:nvPr/>
        </p:nvSpPr>
        <p:spPr bwMode="auto">
          <a:xfrm>
            <a:off x="7467600" y="5791200"/>
            <a:ext cx="76200" cy="76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1875" name="Text Box 147"/>
          <p:cNvSpPr txBox="1">
            <a:spLocks noChangeArrowheads="1"/>
          </p:cNvSpPr>
          <p:nvPr/>
        </p:nvSpPr>
        <p:spPr bwMode="auto">
          <a:xfrm>
            <a:off x="8534400" y="5410200"/>
            <a:ext cx="685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rgbClr val="66CCFF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rgbClr val="66CCFF"/>
                </a:solidFill>
                <a:cs typeface="Times New Roman" pitchFamily="18" charset="0"/>
              </a:rPr>
              <a:t>+</a:t>
            </a:r>
            <a:endParaRPr lang="el-GR">
              <a:solidFill>
                <a:srgbClr val="66CCFF"/>
              </a:solidFill>
              <a:cs typeface="Times New Roman" pitchFamily="18" charset="0"/>
            </a:endParaRPr>
          </a:p>
        </p:txBody>
      </p:sp>
      <p:sp>
        <p:nvSpPr>
          <p:cNvPr id="201876" name="Text Box 148"/>
          <p:cNvSpPr txBox="1">
            <a:spLocks noChangeArrowheads="1"/>
          </p:cNvSpPr>
          <p:nvPr/>
        </p:nvSpPr>
        <p:spPr bwMode="auto">
          <a:xfrm>
            <a:off x="6858000" y="5410200"/>
            <a:ext cx="5334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accent1"/>
                </a:solidFill>
                <a:cs typeface="Times New Roman" pitchFamily="18" charset="0"/>
              </a:rPr>
              <a:t>δ</a:t>
            </a:r>
            <a:r>
              <a:rPr lang="en-US">
                <a:solidFill>
                  <a:schemeClr val="accent1"/>
                </a:solidFill>
                <a:cs typeface="Times New Roman" pitchFamily="18" charset="0"/>
              </a:rPr>
              <a:t>-</a:t>
            </a:r>
            <a:endParaRPr lang="el-GR">
              <a:solidFill>
                <a:schemeClr val="accent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Hydrogen Bonding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91000"/>
          </a:xfrm>
        </p:spPr>
        <p:txBody>
          <a:bodyPr/>
          <a:lstStyle/>
          <a:p>
            <a:r>
              <a:rPr lang="en-US"/>
              <a:t>H-bonding is a special type of dipole-dipole interaction between a hydrogen atom in a polar bond (N-H, O-H, F-H) and an electronegative atom (N,O,F). 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0" y="4114800"/>
            <a:ext cx="3581400" cy="1981200"/>
            <a:chOff x="0" y="2592"/>
            <a:chExt cx="2256" cy="1248"/>
          </a:xfrm>
        </p:grpSpPr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0" y="2592"/>
              <a:ext cx="2256" cy="1248"/>
              <a:chOff x="0" y="2592"/>
              <a:chExt cx="2256" cy="1248"/>
            </a:xfrm>
          </p:grpSpPr>
          <p:sp>
            <p:nvSpPr>
              <p:cNvPr id="202756" name="Text Box 4"/>
              <p:cNvSpPr txBox="1">
                <a:spLocks noChangeArrowheads="1"/>
              </p:cNvSpPr>
              <p:nvPr/>
            </p:nvSpPr>
            <p:spPr bwMode="auto">
              <a:xfrm>
                <a:off x="192" y="2784"/>
                <a:ext cx="2064" cy="97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H	O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/>
                  <a:t>	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/>
                  <a:t>	H</a:t>
                </a:r>
              </a:p>
            </p:txBody>
          </p:sp>
          <p:sp>
            <p:nvSpPr>
              <p:cNvPr id="202757" name="Line 5"/>
              <p:cNvSpPr>
                <a:spLocks noChangeShapeType="1"/>
              </p:cNvSpPr>
              <p:nvPr/>
            </p:nvSpPr>
            <p:spPr bwMode="auto">
              <a:xfrm>
                <a:off x="432" y="2928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2758" name="Line 6"/>
              <p:cNvSpPr>
                <a:spLocks noChangeShapeType="1"/>
              </p:cNvSpPr>
              <p:nvPr/>
            </p:nvSpPr>
            <p:spPr bwMode="auto">
              <a:xfrm>
                <a:off x="912" y="3072"/>
                <a:ext cx="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2760" name="Oval 8"/>
              <p:cNvSpPr>
                <a:spLocks noChangeArrowheads="1"/>
              </p:cNvSpPr>
              <p:nvPr/>
            </p:nvSpPr>
            <p:spPr bwMode="auto">
              <a:xfrm>
                <a:off x="816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761" name="Oval 9"/>
              <p:cNvSpPr>
                <a:spLocks noChangeArrowheads="1"/>
              </p:cNvSpPr>
              <p:nvPr/>
            </p:nvSpPr>
            <p:spPr bwMode="auto">
              <a:xfrm>
                <a:off x="912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762" name="Oval 10"/>
              <p:cNvSpPr>
                <a:spLocks noChangeArrowheads="1"/>
              </p:cNvSpPr>
              <p:nvPr/>
            </p:nvSpPr>
            <p:spPr bwMode="auto">
              <a:xfrm>
                <a:off x="1008" y="288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763" name="Oval 11"/>
              <p:cNvSpPr>
                <a:spLocks noChangeArrowheads="1"/>
              </p:cNvSpPr>
              <p:nvPr/>
            </p:nvSpPr>
            <p:spPr bwMode="auto">
              <a:xfrm>
                <a:off x="1008" y="29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767" name="Text Box 15"/>
              <p:cNvSpPr txBox="1">
                <a:spLocks noChangeArrowheads="1"/>
              </p:cNvSpPr>
              <p:nvPr/>
            </p:nvSpPr>
            <p:spPr bwMode="auto">
              <a:xfrm>
                <a:off x="1008" y="2592"/>
                <a:ext cx="28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chemeClr val="accent1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chemeClr val="accent1"/>
                    </a:solidFill>
                    <a:cs typeface="Times New Roman" pitchFamily="18" charset="0"/>
                  </a:rPr>
                  <a:t>-</a:t>
                </a:r>
                <a:endParaRPr lang="el-GR">
                  <a:solidFill>
                    <a:schemeClr val="accent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2769" name="Text Box 17"/>
              <p:cNvSpPr txBox="1">
                <a:spLocks noChangeArrowheads="1"/>
              </p:cNvSpPr>
              <p:nvPr/>
            </p:nvSpPr>
            <p:spPr bwMode="auto">
              <a:xfrm>
                <a:off x="0" y="2640"/>
                <a:ext cx="38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2770" name="Text Box 18"/>
              <p:cNvSpPr txBox="1">
                <a:spLocks noChangeArrowheads="1"/>
              </p:cNvSpPr>
              <p:nvPr/>
            </p:nvSpPr>
            <p:spPr bwMode="auto">
              <a:xfrm>
                <a:off x="1008" y="3552"/>
                <a:ext cx="38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</p:grpSp>
        <p:sp>
          <p:nvSpPr>
            <p:cNvPr id="202781" name="Line 29"/>
            <p:cNvSpPr>
              <a:spLocks noChangeShapeType="1"/>
            </p:cNvSpPr>
            <p:nvPr/>
          </p:nvSpPr>
          <p:spPr bwMode="auto">
            <a:xfrm>
              <a:off x="432" y="2928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2782" name="Line 30"/>
            <p:cNvSpPr>
              <a:spLocks noChangeShapeType="1"/>
            </p:cNvSpPr>
            <p:nvPr/>
          </p:nvSpPr>
          <p:spPr bwMode="auto">
            <a:xfrm>
              <a:off x="912" y="3072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2783" name="Oval 31"/>
            <p:cNvSpPr>
              <a:spLocks noChangeArrowheads="1"/>
            </p:cNvSpPr>
            <p:nvPr/>
          </p:nvSpPr>
          <p:spPr bwMode="auto">
            <a:xfrm>
              <a:off x="816" y="2784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784" name="Oval 32"/>
            <p:cNvSpPr>
              <a:spLocks noChangeArrowheads="1"/>
            </p:cNvSpPr>
            <p:nvPr/>
          </p:nvSpPr>
          <p:spPr bwMode="auto">
            <a:xfrm>
              <a:off x="912" y="2784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785" name="Oval 33"/>
            <p:cNvSpPr>
              <a:spLocks noChangeArrowheads="1"/>
            </p:cNvSpPr>
            <p:nvPr/>
          </p:nvSpPr>
          <p:spPr bwMode="auto">
            <a:xfrm>
              <a:off x="1008" y="288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786" name="Oval 34"/>
            <p:cNvSpPr>
              <a:spLocks noChangeArrowheads="1"/>
            </p:cNvSpPr>
            <p:nvPr/>
          </p:nvSpPr>
          <p:spPr bwMode="auto">
            <a:xfrm>
              <a:off x="1008" y="2976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787" name="Text Box 35"/>
            <p:cNvSpPr txBox="1">
              <a:spLocks noChangeArrowheads="1"/>
            </p:cNvSpPr>
            <p:nvPr/>
          </p:nvSpPr>
          <p:spPr bwMode="auto">
            <a:xfrm>
              <a:off x="1008" y="2592"/>
              <a:ext cx="28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chemeClr val="accent1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chemeClr val="accent1"/>
                  </a:solidFill>
                  <a:cs typeface="Times New Roman" pitchFamily="18" charset="0"/>
                </a:rPr>
                <a:t>-</a:t>
              </a:r>
              <a:endParaRPr lang="el-GR">
                <a:solidFill>
                  <a:schemeClr val="accent1"/>
                </a:solidFill>
                <a:cs typeface="Times New Roman" pitchFamily="18" charset="0"/>
              </a:endParaRPr>
            </a:p>
          </p:txBody>
        </p:sp>
        <p:sp>
          <p:nvSpPr>
            <p:cNvPr id="202788" name="Text Box 36"/>
            <p:cNvSpPr txBox="1">
              <a:spLocks noChangeArrowheads="1"/>
            </p:cNvSpPr>
            <p:nvPr/>
          </p:nvSpPr>
          <p:spPr bwMode="auto">
            <a:xfrm>
              <a:off x="0" y="2640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  <p:sp>
          <p:nvSpPr>
            <p:cNvPr id="202789" name="Text Box 37"/>
            <p:cNvSpPr txBox="1">
              <a:spLocks noChangeArrowheads="1"/>
            </p:cNvSpPr>
            <p:nvPr/>
          </p:nvSpPr>
          <p:spPr bwMode="auto">
            <a:xfrm>
              <a:off x="1008" y="3552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1981200" y="4114800"/>
            <a:ext cx="3581400" cy="1981200"/>
            <a:chOff x="0" y="2592"/>
            <a:chExt cx="2256" cy="1248"/>
          </a:xfrm>
        </p:grpSpPr>
        <p:grpSp>
          <p:nvGrpSpPr>
            <p:cNvPr id="5" name="Group 49"/>
            <p:cNvGrpSpPr>
              <a:grpSpLocks/>
            </p:cNvGrpSpPr>
            <p:nvPr/>
          </p:nvGrpSpPr>
          <p:grpSpPr bwMode="auto">
            <a:xfrm>
              <a:off x="0" y="2592"/>
              <a:ext cx="2256" cy="1248"/>
              <a:chOff x="0" y="2592"/>
              <a:chExt cx="2256" cy="1248"/>
            </a:xfrm>
          </p:grpSpPr>
          <p:sp>
            <p:nvSpPr>
              <p:cNvPr id="202802" name="Text Box 50"/>
              <p:cNvSpPr txBox="1">
                <a:spLocks noChangeArrowheads="1"/>
              </p:cNvSpPr>
              <p:nvPr/>
            </p:nvSpPr>
            <p:spPr bwMode="auto">
              <a:xfrm>
                <a:off x="192" y="2784"/>
                <a:ext cx="2064" cy="97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H	O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/>
                  <a:t>	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/>
                  <a:t>	H</a:t>
                </a:r>
              </a:p>
            </p:txBody>
          </p:sp>
          <p:sp>
            <p:nvSpPr>
              <p:cNvPr id="202803" name="Line 51"/>
              <p:cNvSpPr>
                <a:spLocks noChangeShapeType="1"/>
              </p:cNvSpPr>
              <p:nvPr/>
            </p:nvSpPr>
            <p:spPr bwMode="auto">
              <a:xfrm>
                <a:off x="432" y="2928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2804" name="Line 52"/>
              <p:cNvSpPr>
                <a:spLocks noChangeShapeType="1"/>
              </p:cNvSpPr>
              <p:nvPr/>
            </p:nvSpPr>
            <p:spPr bwMode="auto">
              <a:xfrm>
                <a:off x="912" y="3072"/>
                <a:ext cx="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2805" name="Oval 53"/>
              <p:cNvSpPr>
                <a:spLocks noChangeArrowheads="1"/>
              </p:cNvSpPr>
              <p:nvPr/>
            </p:nvSpPr>
            <p:spPr bwMode="auto">
              <a:xfrm>
                <a:off x="816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806" name="Oval 54"/>
              <p:cNvSpPr>
                <a:spLocks noChangeArrowheads="1"/>
              </p:cNvSpPr>
              <p:nvPr/>
            </p:nvSpPr>
            <p:spPr bwMode="auto">
              <a:xfrm>
                <a:off x="912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807" name="Oval 55"/>
              <p:cNvSpPr>
                <a:spLocks noChangeArrowheads="1"/>
              </p:cNvSpPr>
              <p:nvPr/>
            </p:nvSpPr>
            <p:spPr bwMode="auto">
              <a:xfrm>
                <a:off x="1008" y="288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808" name="Oval 56"/>
              <p:cNvSpPr>
                <a:spLocks noChangeArrowheads="1"/>
              </p:cNvSpPr>
              <p:nvPr/>
            </p:nvSpPr>
            <p:spPr bwMode="auto">
              <a:xfrm>
                <a:off x="1008" y="29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809" name="Text Box 57"/>
              <p:cNvSpPr txBox="1">
                <a:spLocks noChangeArrowheads="1"/>
              </p:cNvSpPr>
              <p:nvPr/>
            </p:nvSpPr>
            <p:spPr bwMode="auto">
              <a:xfrm>
                <a:off x="1008" y="2592"/>
                <a:ext cx="28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chemeClr val="accent1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chemeClr val="accent1"/>
                    </a:solidFill>
                    <a:cs typeface="Times New Roman" pitchFamily="18" charset="0"/>
                  </a:rPr>
                  <a:t>-</a:t>
                </a:r>
                <a:endParaRPr lang="el-GR">
                  <a:solidFill>
                    <a:schemeClr val="accent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2810" name="Text Box 58"/>
              <p:cNvSpPr txBox="1">
                <a:spLocks noChangeArrowheads="1"/>
              </p:cNvSpPr>
              <p:nvPr/>
            </p:nvSpPr>
            <p:spPr bwMode="auto">
              <a:xfrm>
                <a:off x="0" y="2640"/>
                <a:ext cx="38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2811" name="Text Box 59"/>
              <p:cNvSpPr txBox="1">
                <a:spLocks noChangeArrowheads="1"/>
              </p:cNvSpPr>
              <p:nvPr/>
            </p:nvSpPr>
            <p:spPr bwMode="auto">
              <a:xfrm>
                <a:off x="1008" y="3552"/>
                <a:ext cx="38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</p:grpSp>
        <p:sp>
          <p:nvSpPr>
            <p:cNvPr id="202812" name="Line 60"/>
            <p:cNvSpPr>
              <a:spLocks noChangeShapeType="1"/>
            </p:cNvSpPr>
            <p:nvPr/>
          </p:nvSpPr>
          <p:spPr bwMode="auto">
            <a:xfrm>
              <a:off x="432" y="2928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2813" name="Line 61"/>
            <p:cNvSpPr>
              <a:spLocks noChangeShapeType="1"/>
            </p:cNvSpPr>
            <p:nvPr/>
          </p:nvSpPr>
          <p:spPr bwMode="auto">
            <a:xfrm>
              <a:off x="912" y="3072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2814" name="Oval 62"/>
            <p:cNvSpPr>
              <a:spLocks noChangeArrowheads="1"/>
            </p:cNvSpPr>
            <p:nvPr/>
          </p:nvSpPr>
          <p:spPr bwMode="auto">
            <a:xfrm>
              <a:off x="816" y="2784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15" name="Oval 63"/>
            <p:cNvSpPr>
              <a:spLocks noChangeArrowheads="1"/>
            </p:cNvSpPr>
            <p:nvPr/>
          </p:nvSpPr>
          <p:spPr bwMode="auto">
            <a:xfrm>
              <a:off x="912" y="2784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16" name="Oval 64"/>
            <p:cNvSpPr>
              <a:spLocks noChangeArrowheads="1"/>
            </p:cNvSpPr>
            <p:nvPr/>
          </p:nvSpPr>
          <p:spPr bwMode="auto">
            <a:xfrm>
              <a:off x="1008" y="288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17" name="Oval 65"/>
            <p:cNvSpPr>
              <a:spLocks noChangeArrowheads="1"/>
            </p:cNvSpPr>
            <p:nvPr/>
          </p:nvSpPr>
          <p:spPr bwMode="auto">
            <a:xfrm>
              <a:off x="1008" y="2976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18" name="Text Box 66"/>
            <p:cNvSpPr txBox="1">
              <a:spLocks noChangeArrowheads="1"/>
            </p:cNvSpPr>
            <p:nvPr/>
          </p:nvSpPr>
          <p:spPr bwMode="auto">
            <a:xfrm>
              <a:off x="1008" y="2592"/>
              <a:ext cx="28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chemeClr val="accent1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chemeClr val="accent1"/>
                  </a:solidFill>
                  <a:cs typeface="Times New Roman" pitchFamily="18" charset="0"/>
                </a:rPr>
                <a:t>-</a:t>
              </a:r>
              <a:endParaRPr lang="el-GR">
                <a:solidFill>
                  <a:schemeClr val="accent1"/>
                </a:solidFill>
                <a:cs typeface="Times New Roman" pitchFamily="18" charset="0"/>
              </a:endParaRPr>
            </a:p>
          </p:txBody>
        </p:sp>
        <p:sp>
          <p:nvSpPr>
            <p:cNvPr id="202819" name="Text Box 67"/>
            <p:cNvSpPr txBox="1">
              <a:spLocks noChangeArrowheads="1"/>
            </p:cNvSpPr>
            <p:nvPr/>
          </p:nvSpPr>
          <p:spPr bwMode="auto">
            <a:xfrm>
              <a:off x="0" y="2640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  <p:sp>
          <p:nvSpPr>
            <p:cNvPr id="202820" name="Text Box 68"/>
            <p:cNvSpPr txBox="1">
              <a:spLocks noChangeArrowheads="1"/>
            </p:cNvSpPr>
            <p:nvPr/>
          </p:nvSpPr>
          <p:spPr bwMode="auto">
            <a:xfrm>
              <a:off x="1008" y="3552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6" name="Group 69"/>
          <p:cNvGrpSpPr>
            <a:grpSpLocks/>
          </p:cNvGrpSpPr>
          <p:nvPr/>
        </p:nvGrpSpPr>
        <p:grpSpPr bwMode="auto">
          <a:xfrm>
            <a:off x="4038600" y="4114800"/>
            <a:ext cx="3581400" cy="1981200"/>
            <a:chOff x="0" y="2592"/>
            <a:chExt cx="2256" cy="1248"/>
          </a:xfrm>
        </p:grpSpPr>
        <p:grpSp>
          <p:nvGrpSpPr>
            <p:cNvPr id="7" name="Group 70"/>
            <p:cNvGrpSpPr>
              <a:grpSpLocks/>
            </p:cNvGrpSpPr>
            <p:nvPr/>
          </p:nvGrpSpPr>
          <p:grpSpPr bwMode="auto">
            <a:xfrm>
              <a:off x="0" y="2592"/>
              <a:ext cx="2256" cy="1248"/>
              <a:chOff x="0" y="2592"/>
              <a:chExt cx="2256" cy="1248"/>
            </a:xfrm>
          </p:grpSpPr>
          <p:sp>
            <p:nvSpPr>
              <p:cNvPr id="202823" name="Text Box 71"/>
              <p:cNvSpPr txBox="1">
                <a:spLocks noChangeArrowheads="1"/>
              </p:cNvSpPr>
              <p:nvPr/>
            </p:nvSpPr>
            <p:spPr bwMode="auto">
              <a:xfrm>
                <a:off x="192" y="2784"/>
                <a:ext cx="2064" cy="97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H	O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/>
                  <a:t>	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/>
                  <a:t>	H</a:t>
                </a:r>
              </a:p>
            </p:txBody>
          </p:sp>
          <p:sp>
            <p:nvSpPr>
              <p:cNvPr id="202824" name="Line 72"/>
              <p:cNvSpPr>
                <a:spLocks noChangeShapeType="1"/>
              </p:cNvSpPr>
              <p:nvPr/>
            </p:nvSpPr>
            <p:spPr bwMode="auto">
              <a:xfrm>
                <a:off x="432" y="2928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2825" name="Line 73"/>
              <p:cNvSpPr>
                <a:spLocks noChangeShapeType="1"/>
              </p:cNvSpPr>
              <p:nvPr/>
            </p:nvSpPr>
            <p:spPr bwMode="auto">
              <a:xfrm>
                <a:off x="912" y="3072"/>
                <a:ext cx="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2826" name="Oval 74"/>
              <p:cNvSpPr>
                <a:spLocks noChangeArrowheads="1"/>
              </p:cNvSpPr>
              <p:nvPr/>
            </p:nvSpPr>
            <p:spPr bwMode="auto">
              <a:xfrm>
                <a:off x="816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827" name="Oval 75"/>
              <p:cNvSpPr>
                <a:spLocks noChangeArrowheads="1"/>
              </p:cNvSpPr>
              <p:nvPr/>
            </p:nvSpPr>
            <p:spPr bwMode="auto">
              <a:xfrm>
                <a:off x="912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828" name="Oval 76"/>
              <p:cNvSpPr>
                <a:spLocks noChangeArrowheads="1"/>
              </p:cNvSpPr>
              <p:nvPr/>
            </p:nvSpPr>
            <p:spPr bwMode="auto">
              <a:xfrm>
                <a:off x="1008" y="288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829" name="Oval 77"/>
              <p:cNvSpPr>
                <a:spLocks noChangeArrowheads="1"/>
              </p:cNvSpPr>
              <p:nvPr/>
            </p:nvSpPr>
            <p:spPr bwMode="auto">
              <a:xfrm>
                <a:off x="1008" y="29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830" name="Text Box 78"/>
              <p:cNvSpPr txBox="1">
                <a:spLocks noChangeArrowheads="1"/>
              </p:cNvSpPr>
              <p:nvPr/>
            </p:nvSpPr>
            <p:spPr bwMode="auto">
              <a:xfrm>
                <a:off x="1008" y="2592"/>
                <a:ext cx="28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chemeClr val="accent1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chemeClr val="accent1"/>
                    </a:solidFill>
                    <a:cs typeface="Times New Roman" pitchFamily="18" charset="0"/>
                  </a:rPr>
                  <a:t>-</a:t>
                </a:r>
                <a:endParaRPr lang="el-GR">
                  <a:solidFill>
                    <a:schemeClr val="accent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2831" name="Text Box 79"/>
              <p:cNvSpPr txBox="1">
                <a:spLocks noChangeArrowheads="1"/>
              </p:cNvSpPr>
              <p:nvPr/>
            </p:nvSpPr>
            <p:spPr bwMode="auto">
              <a:xfrm>
                <a:off x="0" y="2640"/>
                <a:ext cx="38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2832" name="Text Box 80"/>
              <p:cNvSpPr txBox="1">
                <a:spLocks noChangeArrowheads="1"/>
              </p:cNvSpPr>
              <p:nvPr/>
            </p:nvSpPr>
            <p:spPr bwMode="auto">
              <a:xfrm>
                <a:off x="1008" y="3552"/>
                <a:ext cx="38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</p:grpSp>
        <p:sp>
          <p:nvSpPr>
            <p:cNvPr id="202833" name="Line 81"/>
            <p:cNvSpPr>
              <a:spLocks noChangeShapeType="1"/>
            </p:cNvSpPr>
            <p:nvPr/>
          </p:nvSpPr>
          <p:spPr bwMode="auto">
            <a:xfrm>
              <a:off x="432" y="2928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2834" name="Line 82"/>
            <p:cNvSpPr>
              <a:spLocks noChangeShapeType="1"/>
            </p:cNvSpPr>
            <p:nvPr/>
          </p:nvSpPr>
          <p:spPr bwMode="auto">
            <a:xfrm>
              <a:off x="912" y="3072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2835" name="Oval 83"/>
            <p:cNvSpPr>
              <a:spLocks noChangeArrowheads="1"/>
            </p:cNvSpPr>
            <p:nvPr/>
          </p:nvSpPr>
          <p:spPr bwMode="auto">
            <a:xfrm>
              <a:off x="816" y="2784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36" name="Oval 84"/>
            <p:cNvSpPr>
              <a:spLocks noChangeArrowheads="1"/>
            </p:cNvSpPr>
            <p:nvPr/>
          </p:nvSpPr>
          <p:spPr bwMode="auto">
            <a:xfrm>
              <a:off x="912" y="2784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37" name="Oval 85"/>
            <p:cNvSpPr>
              <a:spLocks noChangeArrowheads="1"/>
            </p:cNvSpPr>
            <p:nvPr/>
          </p:nvSpPr>
          <p:spPr bwMode="auto">
            <a:xfrm>
              <a:off x="1008" y="288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38" name="Oval 86"/>
            <p:cNvSpPr>
              <a:spLocks noChangeArrowheads="1"/>
            </p:cNvSpPr>
            <p:nvPr/>
          </p:nvSpPr>
          <p:spPr bwMode="auto">
            <a:xfrm>
              <a:off x="1008" y="2976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39" name="Text Box 87"/>
            <p:cNvSpPr txBox="1">
              <a:spLocks noChangeArrowheads="1"/>
            </p:cNvSpPr>
            <p:nvPr/>
          </p:nvSpPr>
          <p:spPr bwMode="auto">
            <a:xfrm>
              <a:off x="1008" y="2592"/>
              <a:ext cx="28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chemeClr val="accent1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chemeClr val="accent1"/>
                  </a:solidFill>
                  <a:cs typeface="Times New Roman" pitchFamily="18" charset="0"/>
                </a:rPr>
                <a:t>-</a:t>
              </a:r>
              <a:endParaRPr lang="el-GR">
                <a:solidFill>
                  <a:schemeClr val="accent1"/>
                </a:solidFill>
                <a:cs typeface="Times New Roman" pitchFamily="18" charset="0"/>
              </a:endParaRPr>
            </a:p>
          </p:txBody>
        </p:sp>
        <p:sp>
          <p:nvSpPr>
            <p:cNvPr id="202840" name="Text Box 88"/>
            <p:cNvSpPr txBox="1">
              <a:spLocks noChangeArrowheads="1"/>
            </p:cNvSpPr>
            <p:nvPr/>
          </p:nvSpPr>
          <p:spPr bwMode="auto">
            <a:xfrm>
              <a:off x="0" y="2640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  <p:sp>
          <p:nvSpPr>
            <p:cNvPr id="202841" name="Text Box 89"/>
            <p:cNvSpPr txBox="1">
              <a:spLocks noChangeArrowheads="1"/>
            </p:cNvSpPr>
            <p:nvPr/>
          </p:nvSpPr>
          <p:spPr bwMode="auto">
            <a:xfrm>
              <a:off x="1008" y="3552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</p:grpSp>
      <p:sp>
        <p:nvSpPr>
          <p:cNvPr id="202843" name="AutoShape 91"/>
          <p:cNvSpPr>
            <a:spLocks/>
          </p:cNvSpPr>
          <p:nvPr/>
        </p:nvSpPr>
        <p:spPr bwMode="auto">
          <a:xfrm rot="5400000">
            <a:off x="1943100" y="4533900"/>
            <a:ext cx="228600" cy="914400"/>
          </a:xfrm>
          <a:prstGeom prst="rightBrace">
            <a:avLst>
              <a:gd name="adj1" fmla="val 33333"/>
              <a:gd name="adj2" fmla="val 50000"/>
            </a:avLst>
          </a:prstGeom>
          <a:noFill/>
          <a:ln w="28575">
            <a:solidFill>
              <a:srgbClr val="FF99CC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2844" name="AutoShape 92"/>
          <p:cNvSpPr>
            <a:spLocks/>
          </p:cNvSpPr>
          <p:nvPr/>
        </p:nvSpPr>
        <p:spPr bwMode="auto">
          <a:xfrm rot="5400000">
            <a:off x="3924300" y="4533900"/>
            <a:ext cx="228600" cy="914400"/>
          </a:xfrm>
          <a:prstGeom prst="rightBrace">
            <a:avLst>
              <a:gd name="adj1" fmla="val 33333"/>
              <a:gd name="adj2" fmla="val 50000"/>
            </a:avLst>
          </a:prstGeom>
          <a:noFill/>
          <a:ln w="28575">
            <a:solidFill>
              <a:srgbClr val="FF99CC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93"/>
          <p:cNvGrpSpPr>
            <a:grpSpLocks/>
          </p:cNvGrpSpPr>
          <p:nvPr/>
        </p:nvGrpSpPr>
        <p:grpSpPr bwMode="auto">
          <a:xfrm>
            <a:off x="6172200" y="4114800"/>
            <a:ext cx="3581400" cy="1981200"/>
            <a:chOff x="0" y="2592"/>
            <a:chExt cx="2256" cy="1248"/>
          </a:xfrm>
        </p:grpSpPr>
        <p:grpSp>
          <p:nvGrpSpPr>
            <p:cNvPr id="9" name="Group 94"/>
            <p:cNvGrpSpPr>
              <a:grpSpLocks/>
            </p:cNvGrpSpPr>
            <p:nvPr/>
          </p:nvGrpSpPr>
          <p:grpSpPr bwMode="auto">
            <a:xfrm>
              <a:off x="0" y="2592"/>
              <a:ext cx="2256" cy="1248"/>
              <a:chOff x="0" y="2592"/>
              <a:chExt cx="2256" cy="1248"/>
            </a:xfrm>
          </p:grpSpPr>
          <p:sp>
            <p:nvSpPr>
              <p:cNvPr id="202847" name="Text Box 95"/>
              <p:cNvSpPr txBox="1">
                <a:spLocks noChangeArrowheads="1"/>
              </p:cNvSpPr>
              <p:nvPr/>
            </p:nvSpPr>
            <p:spPr bwMode="auto">
              <a:xfrm>
                <a:off x="192" y="2784"/>
                <a:ext cx="2064" cy="97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H	O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/>
                  <a:t>	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/>
                  <a:t>	H</a:t>
                </a:r>
              </a:p>
            </p:txBody>
          </p:sp>
          <p:sp>
            <p:nvSpPr>
              <p:cNvPr id="202848" name="Line 96"/>
              <p:cNvSpPr>
                <a:spLocks noChangeShapeType="1"/>
              </p:cNvSpPr>
              <p:nvPr/>
            </p:nvSpPr>
            <p:spPr bwMode="auto">
              <a:xfrm>
                <a:off x="432" y="2928"/>
                <a:ext cx="3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2849" name="Line 97"/>
              <p:cNvSpPr>
                <a:spLocks noChangeShapeType="1"/>
              </p:cNvSpPr>
              <p:nvPr/>
            </p:nvSpPr>
            <p:spPr bwMode="auto">
              <a:xfrm>
                <a:off x="912" y="3072"/>
                <a:ext cx="0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02850" name="Oval 98"/>
              <p:cNvSpPr>
                <a:spLocks noChangeArrowheads="1"/>
              </p:cNvSpPr>
              <p:nvPr/>
            </p:nvSpPr>
            <p:spPr bwMode="auto">
              <a:xfrm>
                <a:off x="816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851" name="Oval 99"/>
              <p:cNvSpPr>
                <a:spLocks noChangeArrowheads="1"/>
              </p:cNvSpPr>
              <p:nvPr/>
            </p:nvSpPr>
            <p:spPr bwMode="auto">
              <a:xfrm>
                <a:off x="912" y="2784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852" name="Oval 100"/>
              <p:cNvSpPr>
                <a:spLocks noChangeArrowheads="1"/>
              </p:cNvSpPr>
              <p:nvPr/>
            </p:nvSpPr>
            <p:spPr bwMode="auto">
              <a:xfrm>
                <a:off x="1008" y="288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853" name="Oval 101"/>
              <p:cNvSpPr>
                <a:spLocks noChangeArrowheads="1"/>
              </p:cNvSpPr>
              <p:nvPr/>
            </p:nvSpPr>
            <p:spPr bwMode="auto">
              <a:xfrm>
                <a:off x="1008" y="2976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854" name="Text Box 102"/>
              <p:cNvSpPr txBox="1">
                <a:spLocks noChangeArrowheads="1"/>
              </p:cNvSpPr>
              <p:nvPr/>
            </p:nvSpPr>
            <p:spPr bwMode="auto">
              <a:xfrm>
                <a:off x="1008" y="2592"/>
                <a:ext cx="28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chemeClr val="accent1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chemeClr val="accent1"/>
                    </a:solidFill>
                    <a:cs typeface="Times New Roman" pitchFamily="18" charset="0"/>
                  </a:rPr>
                  <a:t>-</a:t>
                </a:r>
                <a:endParaRPr lang="el-GR">
                  <a:solidFill>
                    <a:schemeClr val="accent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2855" name="Text Box 103"/>
              <p:cNvSpPr txBox="1">
                <a:spLocks noChangeArrowheads="1"/>
              </p:cNvSpPr>
              <p:nvPr/>
            </p:nvSpPr>
            <p:spPr bwMode="auto">
              <a:xfrm>
                <a:off x="0" y="2640"/>
                <a:ext cx="38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2856" name="Text Box 104"/>
              <p:cNvSpPr txBox="1">
                <a:spLocks noChangeArrowheads="1"/>
              </p:cNvSpPr>
              <p:nvPr/>
            </p:nvSpPr>
            <p:spPr bwMode="auto">
              <a:xfrm>
                <a:off x="1008" y="3552"/>
                <a:ext cx="38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</p:grpSp>
        <p:sp>
          <p:nvSpPr>
            <p:cNvPr id="202857" name="Line 105"/>
            <p:cNvSpPr>
              <a:spLocks noChangeShapeType="1"/>
            </p:cNvSpPr>
            <p:nvPr/>
          </p:nvSpPr>
          <p:spPr bwMode="auto">
            <a:xfrm>
              <a:off x="432" y="2928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2858" name="Line 106"/>
            <p:cNvSpPr>
              <a:spLocks noChangeShapeType="1"/>
            </p:cNvSpPr>
            <p:nvPr/>
          </p:nvSpPr>
          <p:spPr bwMode="auto">
            <a:xfrm>
              <a:off x="912" y="3072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2859" name="Oval 107"/>
            <p:cNvSpPr>
              <a:spLocks noChangeArrowheads="1"/>
            </p:cNvSpPr>
            <p:nvPr/>
          </p:nvSpPr>
          <p:spPr bwMode="auto">
            <a:xfrm>
              <a:off x="816" y="2784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60" name="Oval 108"/>
            <p:cNvSpPr>
              <a:spLocks noChangeArrowheads="1"/>
            </p:cNvSpPr>
            <p:nvPr/>
          </p:nvSpPr>
          <p:spPr bwMode="auto">
            <a:xfrm>
              <a:off x="912" y="2784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61" name="Oval 109"/>
            <p:cNvSpPr>
              <a:spLocks noChangeArrowheads="1"/>
            </p:cNvSpPr>
            <p:nvPr/>
          </p:nvSpPr>
          <p:spPr bwMode="auto">
            <a:xfrm>
              <a:off x="1008" y="288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62" name="Oval 110"/>
            <p:cNvSpPr>
              <a:spLocks noChangeArrowheads="1"/>
            </p:cNvSpPr>
            <p:nvPr/>
          </p:nvSpPr>
          <p:spPr bwMode="auto">
            <a:xfrm>
              <a:off x="1008" y="2976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863" name="Text Box 111"/>
            <p:cNvSpPr txBox="1">
              <a:spLocks noChangeArrowheads="1"/>
            </p:cNvSpPr>
            <p:nvPr/>
          </p:nvSpPr>
          <p:spPr bwMode="auto">
            <a:xfrm>
              <a:off x="1008" y="2592"/>
              <a:ext cx="28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chemeClr val="accent1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chemeClr val="accent1"/>
                  </a:solidFill>
                  <a:cs typeface="Times New Roman" pitchFamily="18" charset="0"/>
                </a:rPr>
                <a:t>-</a:t>
              </a:r>
              <a:endParaRPr lang="el-GR">
                <a:solidFill>
                  <a:schemeClr val="accent1"/>
                </a:solidFill>
                <a:cs typeface="Times New Roman" pitchFamily="18" charset="0"/>
              </a:endParaRPr>
            </a:p>
          </p:txBody>
        </p:sp>
        <p:sp>
          <p:nvSpPr>
            <p:cNvPr id="202864" name="Text Box 112"/>
            <p:cNvSpPr txBox="1">
              <a:spLocks noChangeArrowheads="1"/>
            </p:cNvSpPr>
            <p:nvPr/>
          </p:nvSpPr>
          <p:spPr bwMode="auto">
            <a:xfrm>
              <a:off x="0" y="2640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  <p:sp>
          <p:nvSpPr>
            <p:cNvPr id="202865" name="Text Box 113"/>
            <p:cNvSpPr txBox="1">
              <a:spLocks noChangeArrowheads="1"/>
            </p:cNvSpPr>
            <p:nvPr/>
          </p:nvSpPr>
          <p:spPr bwMode="auto">
            <a:xfrm>
              <a:off x="1008" y="3552"/>
              <a:ext cx="38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</p:grpSp>
      <p:sp>
        <p:nvSpPr>
          <p:cNvPr id="202866" name="AutoShape 114"/>
          <p:cNvSpPr>
            <a:spLocks/>
          </p:cNvSpPr>
          <p:nvPr/>
        </p:nvSpPr>
        <p:spPr bwMode="auto">
          <a:xfrm rot="5400000">
            <a:off x="6057900" y="4533900"/>
            <a:ext cx="228600" cy="914400"/>
          </a:xfrm>
          <a:prstGeom prst="rightBrace">
            <a:avLst>
              <a:gd name="adj1" fmla="val 33333"/>
              <a:gd name="adj2" fmla="val 50000"/>
            </a:avLst>
          </a:prstGeom>
          <a:noFill/>
          <a:ln w="28575">
            <a:solidFill>
              <a:srgbClr val="FF99CC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2867" name="Text Box 115"/>
          <p:cNvSpPr txBox="1">
            <a:spLocks noChangeArrowheads="1"/>
          </p:cNvSpPr>
          <p:nvPr/>
        </p:nvSpPr>
        <p:spPr bwMode="auto">
          <a:xfrm>
            <a:off x="2438400" y="6324600"/>
            <a:ext cx="419100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99CC"/>
                </a:solidFill>
                <a:latin typeface="Perpetua" pitchFamily="18" charset="0"/>
              </a:rPr>
              <a:t>Hydrogen Bonding</a:t>
            </a:r>
          </a:p>
        </p:txBody>
      </p:sp>
      <p:sp>
        <p:nvSpPr>
          <p:cNvPr id="202868" name="Line 116"/>
          <p:cNvSpPr>
            <a:spLocks noChangeShapeType="1"/>
          </p:cNvSpPr>
          <p:nvPr/>
        </p:nvSpPr>
        <p:spPr bwMode="auto">
          <a:xfrm>
            <a:off x="4038600" y="5105400"/>
            <a:ext cx="533400" cy="1219200"/>
          </a:xfrm>
          <a:prstGeom prst="line">
            <a:avLst/>
          </a:prstGeom>
          <a:noFill/>
          <a:ln w="12700">
            <a:solidFill>
              <a:srgbClr val="FF99CC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2869" name="Line 117"/>
          <p:cNvSpPr>
            <a:spLocks noChangeShapeType="1"/>
          </p:cNvSpPr>
          <p:nvPr/>
        </p:nvSpPr>
        <p:spPr bwMode="auto">
          <a:xfrm>
            <a:off x="2057400" y="5105400"/>
            <a:ext cx="533400" cy="1219200"/>
          </a:xfrm>
          <a:prstGeom prst="line">
            <a:avLst/>
          </a:prstGeom>
          <a:noFill/>
          <a:ln w="12700">
            <a:solidFill>
              <a:srgbClr val="FF99CC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2870" name="Line 118"/>
          <p:cNvSpPr>
            <a:spLocks noChangeShapeType="1"/>
          </p:cNvSpPr>
          <p:nvPr/>
        </p:nvSpPr>
        <p:spPr bwMode="auto">
          <a:xfrm>
            <a:off x="6172200" y="5181600"/>
            <a:ext cx="533400" cy="1219200"/>
          </a:xfrm>
          <a:prstGeom prst="line">
            <a:avLst/>
          </a:prstGeom>
          <a:noFill/>
          <a:ln w="12700">
            <a:solidFill>
              <a:srgbClr val="FF99CC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02871" name="Line 119"/>
          <p:cNvSpPr>
            <a:spLocks noChangeShapeType="1"/>
          </p:cNvSpPr>
          <p:nvPr/>
        </p:nvSpPr>
        <p:spPr bwMode="auto">
          <a:xfrm flipH="1">
            <a:off x="5029200" y="6400800"/>
            <a:ext cx="1676400" cy="152400"/>
          </a:xfrm>
          <a:prstGeom prst="line">
            <a:avLst/>
          </a:prstGeom>
          <a:noFill/>
          <a:ln w="12700">
            <a:solidFill>
              <a:srgbClr val="FF99CC"/>
            </a:solidFill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843" grpId="0" animBg="1"/>
      <p:bldP spid="202844" grpId="0" animBg="1"/>
      <p:bldP spid="202866" grpId="0" animBg="1"/>
      <p:bldP spid="202868" grpId="0" animBg="1"/>
      <p:bldP spid="202869" grpId="0" animBg="1"/>
      <p:bldP spid="202870" grpId="0" animBg="1"/>
      <p:bldP spid="20287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7239000" y="5867400"/>
            <a:ext cx="1616075" cy="838200"/>
            <a:chOff x="3408" y="2688"/>
            <a:chExt cx="1018" cy="528"/>
          </a:xfrm>
        </p:grpSpPr>
        <p:sp>
          <p:nvSpPr>
            <p:cNvPr id="203839" name="Oval 63"/>
            <p:cNvSpPr>
              <a:spLocks noChangeArrowheads="1"/>
            </p:cNvSpPr>
            <p:nvPr/>
          </p:nvSpPr>
          <p:spPr bwMode="auto">
            <a:xfrm>
              <a:off x="3504" y="2688"/>
              <a:ext cx="576" cy="528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FF9900"/>
                </a:solidFill>
              </a:endParaRPr>
            </a:p>
          </p:txBody>
        </p:sp>
        <p:sp>
          <p:nvSpPr>
            <p:cNvPr id="203840" name="Text Box 64"/>
            <p:cNvSpPr txBox="1">
              <a:spLocks noChangeArrowheads="1"/>
            </p:cNvSpPr>
            <p:nvPr/>
          </p:nvSpPr>
          <p:spPr bwMode="auto">
            <a:xfrm>
              <a:off x="3984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3841" name="Text Box 65"/>
            <p:cNvSpPr txBox="1">
              <a:spLocks noChangeArrowheads="1"/>
            </p:cNvSpPr>
            <p:nvPr/>
          </p:nvSpPr>
          <p:spPr bwMode="auto">
            <a:xfrm>
              <a:off x="3408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3842" name="Text Box 66"/>
            <p:cNvSpPr txBox="1">
              <a:spLocks noChangeArrowheads="1"/>
            </p:cNvSpPr>
            <p:nvPr/>
          </p:nvSpPr>
          <p:spPr bwMode="auto">
            <a:xfrm>
              <a:off x="3648" y="2784"/>
              <a:ext cx="33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9900"/>
                  </a:solidFill>
                </a:rPr>
                <a:t>2+</a:t>
              </a:r>
            </a:p>
          </p:txBody>
        </p:sp>
      </p:grp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6172200" y="4648200"/>
            <a:ext cx="1616075" cy="838200"/>
            <a:chOff x="3408" y="2688"/>
            <a:chExt cx="1018" cy="528"/>
          </a:xfrm>
        </p:grpSpPr>
        <p:sp>
          <p:nvSpPr>
            <p:cNvPr id="203831" name="Oval 55"/>
            <p:cNvSpPr>
              <a:spLocks noChangeArrowheads="1"/>
            </p:cNvSpPr>
            <p:nvPr/>
          </p:nvSpPr>
          <p:spPr bwMode="auto">
            <a:xfrm>
              <a:off x="3504" y="2688"/>
              <a:ext cx="576" cy="528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FF9900"/>
                </a:solidFill>
              </a:endParaRPr>
            </a:p>
          </p:txBody>
        </p:sp>
        <p:sp>
          <p:nvSpPr>
            <p:cNvPr id="203832" name="Text Box 56"/>
            <p:cNvSpPr txBox="1">
              <a:spLocks noChangeArrowheads="1"/>
            </p:cNvSpPr>
            <p:nvPr/>
          </p:nvSpPr>
          <p:spPr bwMode="auto">
            <a:xfrm>
              <a:off x="3984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3833" name="Text Box 57"/>
            <p:cNvSpPr txBox="1">
              <a:spLocks noChangeArrowheads="1"/>
            </p:cNvSpPr>
            <p:nvPr/>
          </p:nvSpPr>
          <p:spPr bwMode="auto">
            <a:xfrm>
              <a:off x="3408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3834" name="Text Box 58"/>
            <p:cNvSpPr txBox="1">
              <a:spLocks noChangeArrowheads="1"/>
            </p:cNvSpPr>
            <p:nvPr/>
          </p:nvSpPr>
          <p:spPr bwMode="auto">
            <a:xfrm>
              <a:off x="3648" y="2784"/>
              <a:ext cx="33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9900"/>
                  </a:solidFill>
                </a:rPr>
                <a:t>2+</a:t>
              </a:r>
            </a:p>
          </p:txBody>
        </p:sp>
      </p:grp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9144000" cy="5181600"/>
          </a:xfrm>
        </p:spPr>
        <p:txBody>
          <a:bodyPr/>
          <a:lstStyle/>
          <a:p>
            <a:r>
              <a:rPr lang="en-US" sz="3200"/>
              <a:t>The separation of positive and negative charges in the atom (or non-polar molecule) is due to the proximity of an ion or polar molecule </a:t>
            </a:r>
          </a:p>
          <a:p>
            <a:pPr lvl="1"/>
            <a:r>
              <a:rPr lang="en-US" sz="2800"/>
              <a:t>Polarizability</a:t>
            </a:r>
          </a:p>
          <a:p>
            <a:r>
              <a:rPr lang="en-US" sz="2800"/>
              <a:t>Spherical charge distribution of Helium</a:t>
            </a:r>
          </a:p>
          <a:p>
            <a:endParaRPr lang="en-US" sz="2800"/>
          </a:p>
          <a:p>
            <a:r>
              <a:rPr lang="en-US" sz="2800"/>
              <a:t>Distortion caused by the approach </a:t>
            </a:r>
          </a:p>
          <a:p>
            <a:pPr>
              <a:buFontTx/>
              <a:buNone/>
            </a:pPr>
            <a:r>
              <a:rPr lang="en-US" sz="2800"/>
              <a:t>	of a cation</a:t>
            </a:r>
          </a:p>
          <a:p>
            <a:r>
              <a:rPr lang="en-US" sz="2800"/>
              <a:t>Distortion cause by the </a:t>
            </a:r>
          </a:p>
          <a:p>
            <a:pPr>
              <a:buFontTx/>
              <a:buNone/>
            </a:pPr>
            <a:r>
              <a:rPr lang="en-US" sz="2800"/>
              <a:t>	approach of a dipole</a:t>
            </a:r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Induced Dipole</a:t>
            </a:r>
          </a:p>
        </p:txBody>
      </p: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5562600" y="3581400"/>
            <a:ext cx="1616075" cy="838200"/>
            <a:chOff x="3408" y="2688"/>
            <a:chExt cx="1018" cy="528"/>
          </a:xfrm>
        </p:grpSpPr>
        <p:sp>
          <p:nvSpPr>
            <p:cNvPr id="203780" name="Oval 4"/>
            <p:cNvSpPr>
              <a:spLocks noChangeArrowheads="1"/>
            </p:cNvSpPr>
            <p:nvPr/>
          </p:nvSpPr>
          <p:spPr bwMode="auto">
            <a:xfrm>
              <a:off x="3504" y="2688"/>
              <a:ext cx="576" cy="528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FF9900"/>
                </a:solidFill>
              </a:endParaRPr>
            </a:p>
          </p:txBody>
        </p:sp>
        <p:sp>
          <p:nvSpPr>
            <p:cNvPr id="203785" name="Text Box 9"/>
            <p:cNvSpPr txBox="1">
              <a:spLocks noChangeArrowheads="1"/>
            </p:cNvSpPr>
            <p:nvPr/>
          </p:nvSpPr>
          <p:spPr bwMode="auto">
            <a:xfrm>
              <a:off x="3984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3786" name="Text Box 10"/>
            <p:cNvSpPr txBox="1">
              <a:spLocks noChangeArrowheads="1"/>
            </p:cNvSpPr>
            <p:nvPr/>
          </p:nvSpPr>
          <p:spPr bwMode="auto">
            <a:xfrm>
              <a:off x="3408" y="278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3788" name="Text Box 12"/>
            <p:cNvSpPr txBox="1">
              <a:spLocks noChangeArrowheads="1"/>
            </p:cNvSpPr>
            <p:nvPr/>
          </p:nvSpPr>
          <p:spPr bwMode="auto">
            <a:xfrm>
              <a:off x="3648" y="2784"/>
              <a:ext cx="33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9900"/>
                  </a:solidFill>
                </a:rPr>
                <a:t>2+</a:t>
              </a:r>
            </a:p>
          </p:txBody>
        </p:sp>
      </p:grpSp>
      <p:sp>
        <p:nvSpPr>
          <p:cNvPr id="203783" name="Text Box 7"/>
          <p:cNvSpPr txBox="1">
            <a:spLocks noChangeArrowheads="1"/>
          </p:cNvSpPr>
          <p:nvPr/>
        </p:nvSpPr>
        <p:spPr bwMode="auto">
          <a:xfrm>
            <a:off x="4876800" y="4800600"/>
            <a:ext cx="11430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chemeClr val="accent1"/>
                </a:solidFill>
                <a:latin typeface="Perpetua" pitchFamily="18" charset="0"/>
              </a:rPr>
              <a:t>Ca</a:t>
            </a:r>
            <a:r>
              <a:rPr lang="en-US" sz="3600" baseline="30000">
                <a:solidFill>
                  <a:schemeClr val="accent1"/>
                </a:solidFill>
                <a:latin typeface="Perpetua" pitchFamily="18" charset="0"/>
              </a:rPr>
              <a:t>2</a:t>
            </a:r>
            <a:r>
              <a:rPr lang="en-US" sz="4000" b="1" baseline="30000">
                <a:solidFill>
                  <a:schemeClr val="accent1"/>
                </a:solidFill>
                <a:latin typeface="Perpetua" pitchFamily="18" charset="0"/>
              </a:rPr>
              <a:t>+</a:t>
            </a:r>
            <a:endParaRPr lang="en-US" sz="4000" b="1">
              <a:solidFill>
                <a:schemeClr val="accent1"/>
              </a:solidFill>
              <a:latin typeface="Perpetua" pitchFamily="18" charset="0"/>
            </a:endParaRPr>
          </a:p>
        </p:txBody>
      </p:sp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5791200" y="4495800"/>
            <a:ext cx="1981200" cy="990600"/>
            <a:chOff x="4032" y="1344"/>
            <a:chExt cx="1248" cy="624"/>
          </a:xfrm>
        </p:grpSpPr>
        <p:sp>
          <p:nvSpPr>
            <p:cNvPr id="203836" name="Rectangle 60"/>
            <p:cNvSpPr>
              <a:spLocks noChangeArrowheads="1"/>
            </p:cNvSpPr>
            <p:nvPr/>
          </p:nvSpPr>
          <p:spPr bwMode="auto">
            <a:xfrm>
              <a:off x="4032" y="1344"/>
              <a:ext cx="1248" cy="6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59"/>
            <p:cNvGrpSpPr>
              <a:grpSpLocks/>
            </p:cNvGrpSpPr>
            <p:nvPr/>
          </p:nvGrpSpPr>
          <p:grpSpPr bwMode="auto">
            <a:xfrm>
              <a:off x="4128" y="1440"/>
              <a:ext cx="1152" cy="528"/>
              <a:chOff x="3840" y="2928"/>
              <a:chExt cx="1152" cy="528"/>
            </a:xfrm>
          </p:grpSpPr>
          <p:sp>
            <p:nvSpPr>
              <p:cNvPr id="203789" name="Oval 13"/>
              <p:cNvSpPr>
                <a:spLocks noChangeArrowheads="1"/>
              </p:cNvSpPr>
              <p:nvPr/>
            </p:nvSpPr>
            <p:spPr bwMode="auto">
              <a:xfrm>
                <a:off x="4080" y="2928"/>
                <a:ext cx="576" cy="528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9900"/>
                  </a:solidFill>
                </a:endParaRPr>
              </a:p>
            </p:txBody>
          </p:sp>
          <p:sp>
            <p:nvSpPr>
              <p:cNvPr id="203790" name="Text Box 14"/>
              <p:cNvSpPr txBox="1">
                <a:spLocks noChangeArrowheads="1"/>
              </p:cNvSpPr>
              <p:nvPr/>
            </p:nvSpPr>
            <p:spPr bwMode="auto">
              <a:xfrm>
                <a:off x="3984" y="2928"/>
                <a:ext cx="442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e-</a:t>
                </a:r>
              </a:p>
            </p:txBody>
          </p:sp>
          <p:sp>
            <p:nvSpPr>
              <p:cNvPr id="203791" name="Text Box 15"/>
              <p:cNvSpPr txBox="1">
                <a:spLocks noChangeArrowheads="1"/>
              </p:cNvSpPr>
              <p:nvPr/>
            </p:nvSpPr>
            <p:spPr bwMode="auto">
              <a:xfrm>
                <a:off x="3984" y="3120"/>
                <a:ext cx="442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e-</a:t>
                </a:r>
              </a:p>
            </p:txBody>
          </p:sp>
          <p:sp>
            <p:nvSpPr>
              <p:cNvPr id="203792" name="Text Box 16"/>
              <p:cNvSpPr txBox="1">
                <a:spLocks noChangeArrowheads="1"/>
              </p:cNvSpPr>
              <p:nvPr/>
            </p:nvSpPr>
            <p:spPr bwMode="auto">
              <a:xfrm>
                <a:off x="4224" y="3024"/>
                <a:ext cx="336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rgbClr val="FF9900"/>
                    </a:solidFill>
                  </a:rPr>
                  <a:t>2+</a:t>
                </a:r>
              </a:p>
            </p:txBody>
          </p:sp>
          <p:sp>
            <p:nvSpPr>
              <p:cNvPr id="203798" name="Text Box 22"/>
              <p:cNvSpPr txBox="1">
                <a:spLocks noChangeArrowheads="1"/>
              </p:cNvSpPr>
              <p:nvPr/>
            </p:nvSpPr>
            <p:spPr bwMode="auto">
              <a:xfrm>
                <a:off x="3840" y="3024"/>
                <a:ext cx="288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chemeClr val="accent1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chemeClr val="accent1"/>
                    </a:solidFill>
                    <a:cs typeface="Times New Roman" pitchFamily="18" charset="0"/>
                  </a:rPr>
                  <a:t>-</a:t>
                </a:r>
                <a:endParaRPr lang="el-GR">
                  <a:solidFill>
                    <a:schemeClr val="accent1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203799" name="Text Box 23"/>
              <p:cNvSpPr txBox="1">
                <a:spLocks noChangeArrowheads="1"/>
              </p:cNvSpPr>
              <p:nvPr/>
            </p:nvSpPr>
            <p:spPr bwMode="auto">
              <a:xfrm>
                <a:off x="4560" y="3024"/>
                <a:ext cx="432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>
                    <a:solidFill>
                      <a:srgbClr val="66CCFF"/>
                    </a:solidFill>
                    <a:cs typeface="Times New Roman" pitchFamily="18" charset="0"/>
                  </a:rPr>
                  <a:t>δ</a:t>
                </a:r>
                <a:r>
                  <a:rPr lang="en-US">
                    <a:solidFill>
                      <a:srgbClr val="66CCFF"/>
                    </a:solidFill>
                    <a:cs typeface="Times New Roman" pitchFamily="18" charset="0"/>
                  </a:rPr>
                  <a:t>+</a:t>
                </a:r>
                <a:endParaRPr lang="el-GR">
                  <a:solidFill>
                    <a:srgbClr val="66CCFF"/>
                  </a:solidFill>
                  <a:cs typeface="Times New Roman" pitchFamily="18" charset="0"/>
                </a:endParaRPr>
              </a:p>
            </p:txBody>
          </p:sp>
        </p:grpSp>
      </p:grpSp>
      <p:grpSp>
        <p:nvGrpSpPr>
          <p:cNvPr id="7" name="Group 69"/>
          <p:cNvGrpSpPr>
            <a:grpSpLocks/>
          </p:cNvGrpSpPr>
          <p:nvPr/>
        </p:nvGrpSpPr>
        <p:grpSpPr bwMode="auto">
          <a:xfrm>
            <a:off x="6781800" y="5715000"/>
            <a:ext cx="2133600" cy="1143000"/>
            <a:chOff x="3408" y="4416"/>
            <a:chExt cx="1344" cy="720"/>
          </a:xfrm>
        </p:grpSpPr>
        <p:sp>
          <p:nvSpPr>
            <p:cNvPr id="203844" name="Rectangle 68"/>
            <p:cNvSpPr>
              <a:spLocks noChangeArrowheads="1"/>
            </p:cNvSpPr>
            <p:nvPr/>
          </p:nvSpPr>
          <p:spPr bwMode="auto">
            <a:xfrm>
              <a:off x="3408" y="4416"/>
              <a:ext cx="1344" cy="7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806" name="Oval 30"/>
            <p:cNvSpPr>
              <a:spLocks noChangeArrowheads="1"/>
            </p:cNvSpPr>
            <p:nvPr/>
          </p:nvSpPr>
          <p:spPr bwMode="auto">
            <a:xfrm>
              <a:off x="3792" y="4512"/>
              <a:ext cx="576" cy="528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FF9900"/>
                </a:solidFill>
              </a:endParaRPr>
            </a:p>
          </p:txBody>
        </p:sp>
        <p:sp>
          <p:nvSpPr>
            <p:cNvPr id="203807" name="Text Box 31"/>
            <p:cNvSpPr txBox="1">
              <a:spLocks noChangeArrowheads="1"/>
            </p:cNvSpPr>
            <p:nvPr/>
          </p:nvSpPr>
          <p:spPr bwMode="auto">
            <a:xfrm>
              <a:off x="3696" y="4512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3808" name="Text Box 32"/>
            <p:cNvSpPr txBox="1">
              <a:spLocks noChangeArrowheads="1"/>
            </p:cNvSpPr>
            <p:nvPr/>
          </p:nvSpPr>
          <p:spPr bwMode="auto">
            <a:xfrm>
              <a:off x="3696" y="4704"/>
              <a:ext cx="44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e-</a:t>
              </a:r>
            </a:p>
          </p:txBody>
        </p:sp>
        <p:sp>
          <p:nvSpPr>
            <p:cNvPr id="203809" name="Text Box 33"/>
            <p:cNvSpPr txBox="1">
              <a:spLocks noChangeArrowheads="1"/>
            </p:cNvSpPr>
            <p:nvPr/>
          </p:nvSpPr>
          <p:spPr bwMode="auto">
            <a:xfrm>
              <a:off x="3936" y="4608"/>
              <a:ext cx="33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9900"/>
                  </a:solidFill>
                </a:rPr>
                <a:t>2+</a:t>
              </a:r>
            </a:p>
          </p:txBody>
        </p:sp>
        <p:sp>
          <p:nvSpPr>
            <p:cNvPr id="203810" name="Text Box 34"/>
            <p:cNvSpPr txBox="1">
              <a:spLocks noChangeArrowheads="1"/>
            </p:cNvSpPr>
            <p:nvPr/>
          </p:nvSpPr>
          <p:spPr bwMode="auto">
            <a:xfrm>
              <a:off x="3552" y="4608"/>
              <a:ext cx="288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chemeClr val="accent1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chemeClr val="accent1"/>
                  </a:solidFill>
                  <a:cs typeface="Times New Roman" pitchFamily="18" charset="0"/>
                </a:rPr>
                <a:t>-</a:t>
              </a:r>
              <a:endParaRPr lang="el-GR">
                <a:solidFill>
                  <a:schemeClr val="accent1"/>
                </a:solidFill>
                <a:cs typeface="Times New Roman" pitchFamily="18" charset="0"/>
              </a:endParaRPr>
            </a:p>
          </p:txBody>
        </p:sp>
        <p:sp>
          <p:nvSpPr>
            <p:cNvPr id="203811" name="Text Box 35"/>
            <p:cNvSpPr txBox="1">
              <a:spLocks noChangeArrowheads="1"/>
            </p:cNvSpPr>
            <p:nvPr/>
          </p:nvSpPr>
          <p:spPr bwMode="auto">
            <a:xfrm>
              <a:off x="4272" y="4608"/>
              <a:ext cx="43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8" name="Group 81"/>
          <p:cNvGrpSpPr>
            <a:grpSpLocks/>
          </p:cNvGrpSpPr>
          <p:nvPr/>
        </p:nvGrpSpPr>
        <p:grpSpPr bwMode="auto">
          <a:xfrm>
            <a:off x="4343400" y="6019800"/>
            <a:ext cx="2438400" cy="609600"/>
            <a:chOff x="2736" y="3792"/>
            <a:chExt cx="1536" cy="384"/>
          </a:xfrm>
        </p:grpSpPr>
        <p:sp>
          <p:nvSpPr>
            <p:cNvPr id="203846" name="Oval 70"/>
            <p:cNvSpPr>
              <a:spLocks noChangeArrowheads="1"/>
            </p:cNvSpPr>
            <p:nvPr/>
          </p:nvSpPr>
          <p:spPr bwMode="auto">
            <a:xfrm>
              <a:off x="2736" y="3792"/>
              <a:ext cx="1344" cy="384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847" name="Text Box 71"/>
            <p:cNvSpPr txBox="1">
              <a:spLocks noChangeArrowheads="1"/>
            </p:cNvSpPr>
            <p:nvPr/>
          </p:nvSpPr>
          <p:spPr bwMode="auto">
            <a:xfrm>
              <a:off x="2928" y="3840"/>
              <a:ext cx="134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 F	  H</a:t>
              </a:r>
            </a:p>
          </p:txBody>
        </p:sp>
        <p:sp>
          <p:nvSpPr>
            <p:cNvPr id="203848" name="Line 72"/>
            <p:cNvSpPr>
              <a:spLocks noChangeShapeType="1"/>
            </p:cNvSpPr>
            <p:nvPr/>
          </p:nvSpPr>
          <p:spPr bwMode="auto">
            <a:xfrm>
              <a:off x="3168" y="3984"/>
              <a:ext cx="4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3849" name="Oval 73"/>
            <p:cNvSpPr>
              <a:spLocks noChangeArrowheads="1"/>
            </p:cNvSpPr>
            <p:nvPr/>
          </p:nvSpPr>
          <p:spPr bwMode="auto">
            <a:xfrm>
              <a:off x="2976" y="384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850" name="Oval 74"/>
            <p:cNvSpPr>
              <a:spLocks noChangeArrowheads="1"/>
            </p:cNvSpPr>
            <p:nvPr/>
          </p:nvSpPr>
          <p:spPr bwMode="auto">
            <a:xfrm>
              <a:off x="3072" y="384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851" name="Oval 75"/>
            <p:cNvSpPr>
              <a:spLocks noChangeArrowheads="1"/>
            </p:cNvSpPr>
            <p:nvPr/>
          </p:nvSpPr>
          <p:spPr bwMode="auto">
            <a:xfrm>
              <a:off x="2928" y="3936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852" name="Oval 76"/>
            <p:cNvSpPr>
              <a:spLocks noChangeArrowheads="1"/>
            </p:cNvSpPr>
            <p:nvPr/>
          </p:nvSpPr>
          <p:spPr bwMode="auto">
            <a:xfrm>
              <a:off x="2928" y="4032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853" name="Oval 77"/>
            <p:cNvSpPr>
              <a:spLocks noChangeArrowheads="1"/>
            </p:cNvSpPr>
            <p:nvPr/>
          </p:nvSpPr>
          <p:spPr bwMode="auto">
            <a:xfrm>
              <a:off x="3024" y="408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854" name="Oval 78"/>
            <p:cNvSpPr>
              <a:spLocks noChangeArrowheads="1"/>
            </p:cNvSpPr>
            <p:nvPr/>
          </p:nvSpPr>
          <p:spPr bwMode="auto">
            <a:xfrm>
              <a:off x="3120" y="4080"/>
              <a:ext cx="48" cy="48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855" name="Text Box 79"/>
            <p:cNvSpPr txBox="1">
              <a:spLocks noChangeArrowheads="1"/>
            </p:cNvSpPr>
            <p:nvPr/>
          </p:nvSpPr>
          <p:spPr bwMode="auto">
            <a:xfrm>
              <a:off x="3792" y="3840"/>
              <a:ext cx="43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66CCFF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rgbClr val="66CCFF"/>
                  </a:solidFill>
                  <a:cs typeface="Times New Roman" pitchFamily="18" charset="0"/>
                </a:rPr>
                <a:t>+</a:t>
              </a:r>
              <a:endParaRPr lang="el-GR">
                <a:solidFill>
                  <a:srgbClr val="66CCFF"/>
                </a:solidFill>
                <a:cs typeface="Times New Roman" pitchFamily="18" charset="0"/>
              </a:endParaRPr>
            </a:p>
          </p:txBody>
        </p:sp>
        <p:sp>
          <p:nvSpPr>
            <p:cNvPr id="203856" name="Text Box 80"/>
            <p:cNvSpPr txBox="1">
              <a:spLocks noChangeArrowheads="1"/>
            </p:cNvSpPr>
            <p:nvPr/>
          </p:nvSpPr>
          <p:spPr bwMode="auto">
            <a:xfrm>
              <a:off x="2736" y="3840"/>
              <a:ext cx="33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>
                  <a:solidFill>
                    <a:schemeClr val="accent1"/>
                  </a:solidFill>
                  <a:cs typeface="Times New Roman" pitchFamily="18" charset="0"/>
                </a:rPr>
                <a:t>δ</a:t>
              </a:r>
              <a:r>
                <a:rPr lang="en-US">
                  <a:solidFill>
                    <a:schemeClr val="accent1"/>
                  </a:solidFill>
                  <a:cs typeface="Times New Roman" pitchFamily="18" charset="0"/>
                </a:rPr>
                <a:t>-</a:t>
              </a:r>
              <a:endParaRPr lang="el-GR">
                <a:solidFill>
                  <a:schemeClr val="accent1"/>
                </a:solidFill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3" grpId="0"/>
    </p:bld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2876</TotalTime>
  <Words>1202</Words>
  <Application>Microsoft PowerPoint</Application>
  <PresentationFormat>On-screen Show (4:3)</PresentationFormat>
  <Paragraphs>376</Paragraphs>
  <Slides>35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Blueprint</vt:lpstr>
      <vt:lpstr>Clip</vt:lpstr>
      <vt:lpstr>Intermolecular forces of attraction and repulsion</vt:lpstr>
      <vt:lpstr>Slide 2</vt:lpstr>
      <vt:lpstr>Intra-molecular Forces</vt:lpstr>
      <vt:lpstr>Inter-molecular Forces</vt:lpstr>
      <vt:lpstr>Types of Intermolecular Forces</vt:lpstr>
      <vt:lpstr>Partial Charges – “delta __”</vt:lpstr>
      <vt:lpstr>Dipole/Dipole Forces</vt:lpstr>
      <vt:lpstr>Hydrogen Bonding</vt:lpstr>
      <vt:lpstr>Induced Dipole</vt:lpstr>
      <vt:lpstr>Dispersion Forces</vt:lpstr>
      <vt:lpstr>Ion/Dipole Forces</vt:lpstr>
      <vt:lpstr>Which of the following can form hydrogen bonds with water? </vt:lpstr>
      <vt:lpstr>Exit Ticket</vt:lpstr>
      <vt:lpstr>Molecular Interactions</vt:lpstr>
      <vt:lpstr>Slide 15</vt:lpstr>
      <vt:lpstr>Review: Why do atoms bond?</vt:lpstr>
      <vt:lpstr>Slide 17</vt:lpstr>
      <vt:lpstr>Slide 18</vt:lpstr>
      <vt:lpstr>Determination of Bond Type</vt:lpstr>
      <vt:lpstr>Slide 20</vt:lpstr>
      <vt:lpstr>Boron Trifluoride – Non-Polar (even)</vt:lpstr>
      <vt:lpstr>Lewis Dot  Diagrams</vt:lpstr>
      <vt:lpstr>Slide 23</vt:lpstr>
      <vt:lpstr>Slide 24</vt:lpstr>
      <vt:lpstr>Review……</vt:lpstr>
      <vt:lpstr>Bonding Geometry!!</vt:lpstr>
      <vt:lpstr>VSEPR - Valence Shell Electron Pair Repulsion Theory</vt:lpstr>
      <vt:lpstr>Linear </vt:lpstr>
      <vt:lpstr>Trigonal Planar</vt:lpstr>
      <vt:lpstr>Tetrahedral</vt:lpstr>
      <vt:lpstr>Pyramidal (Tetrahedral)</vt:lpstr>
      <vt:lpstr>Bent (Tetrahedral)</vt:lpstr>
      <vt:lpstr>Trigonal Bipyramidal</vt:lpstr>
      <vt:lpstr>Octahedral</vt:lpstr>
      <vt:lpstr>Ammonia NH3 – Polar (uneven)</vt:lpstr>
    </vt:vector>
  </TitlesOfParts>
  <Company>Great Barr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50</cp:revision>
  <dcterms:created xsi:type="dcterms:W3CDTF">2003-09-24T19:36:24Z</dcterms:created>
  <dcterms:modified xsi:type="dcterms:W3CDTF">2010-11-07T22:26:00Z</dcterms:modified>
</cp:coreProperties>
</file>